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7"/>
  </p:notesMasterIdLst>
  <p:handoutMasterIdLst>
    <p:handoutMasterId r:id="rId18"/>
  </p:handoutMasterIdLst>
  <p:sldIdLst>
    <p:sldId id="1191" r:id="rId2"/>
    <p:sldId id="1248" r:id="rId3"/>
    <p:sldId id="1274" r:id="rId4"/>
    <p:sldId id="1276" r:id="rId5"/>
    <p:sldId id="1254" r:id="rId6"/>
    <p:sldId id="1278" r:id="rId7"/>
    <p:sldId id="1255" r:id="rId8"/>
    <p:sldId id="1282" r:id="rId9"/>
    <p:sldId id="1287" r:id="rId10"/>
    <p:sldId id="1279" r:id="rId11"/>
    <p:sldId id="1280" r:id="rId12"/>
    <p:sldId id="1263" r:id="rId13"/>
    <p:sldId id="1285" r:id="rId14"/>
    <p:sldId id="1265" r:id="rId15"/>
    <p:sldId id="1267" r:id="rId16"/>
  </p:sldIdLst>
  <p:sldSz cx="12192000" cy="6858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FF"/>
    <a:srgbClr val="00FF00"/>
    <a:srgbClr val="FF00FF"/>
    <a:srgbClr val="00FFFF"/>
    <a:srgbClr val="009900"/>
    <a:srgbClr val="CCFFCC"/>
    <a:srgbClr val="AC8300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74208" autoAdjust="0"/>
  </p:normalViewPr>
  <p:slideViewPr>
    <p:cSldViewPr snapToGrid="0">
      <p:cViewPr varScale="1">
        <p:scale>
          <a:sx n="52" d="100"/>
          <a:sy n="52" d="100"/>
        </p:scale>
        <p:origin x="84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6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557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0" sz="1200">
                <a:ea typeface="+mn-ea"/>
              </a:defRPr>
            </a:lvl1pPr>
          </a:lstStyle>
          <a:p>
            <a:pPr>
              <a:defRPr/>
            </a:pPr>
            <a:fld id="{F8DA08FB-396A-4FDE-9A8F-C0EE092CBA91}" type="datetimeFigureOut">
              <a:rPr lang="zh-HK" altLang="en-US"/>
              <a:pPr>
                <a:defRPr/>
              </a:pPr>
              <a:t>20/12/2021</a:t>
            </a:fld>
            <a:endParaRPr lang="zh-HK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0" sz="1200">
                <a:ea typeface="+mn-ea"/>
              </a:defRPr>
            </a:lvl1pPr>
          </a:lstStyle>
          <a:p>
            <a:pPr>
              <a:defRPr/>
            </a:pPr>
            <a:fld id="{0713070A-4837-4B04-94BF-660EF37BF0B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0586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9642B-2D19-44D5-B4D7-7B857FC2B4D0}" type="datetimeFigureOut">
              <a:rPr lang="zh-HK" altLang="en-US" smtClean="0"/>
              <a:t>20/12/2021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3A36E-F30A-441F-8DFF-649CAF64F6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26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14999"/>
              </a:lnSpc>
              <a:buSzPts val="1800"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49650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HK" sz="1200" b="0" dirty="0">
                    <a:solidFill>
                      <a:srgbClr val="000000"/>
                    </a:solidFill>
                    <a:effectLst/>
                  </a:rPr>
                  <a:t>Core time </a:t>
                </a:r>
                <a:r>
                  <a:rPr lang="en-HK" sz="1200" dirty="0">
                    <a:solidFill>
                      <a:srgbClr val="000000"/>
                    </a:solidFill>
                  </a:rPr>
                  <a:t>can be determined by </a:t>
                </a:r>
                <a:r>
                  <a:rPr lang="en-HK" sz="1200" b="0" dirty="0">
                    <a:solidFill>
                      <a:srgbClr val="000000"/>
                    </a:solidFill>
                    <a:effectLst/>
                  </a:rPr>
                  <a:t>core number: Given a start time 𝑡𝑠 and an integer 𝑘, the core time of 𝑢 for 𝑡𝑠 and 𝑘 is 𝑡 if </a:t>
                </a:r>
                <a:r>
                  <a:rPr lang="en-HK" sz="12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𝑐𝑜𝑟𝑒(𝑢)[𝑡𝑠,𝑡 ] ≥ 𝑘</a:t>
                </a:r>
                <a:r>
                  <a:rPr lang="en-HK" sz="1200" b="0" dirty="0">
                    <a:solidFill>
                      <a:srgbClr val="000000"/>
                    </a:solidFill>
                    <a:effectLst/>
                  </a:rPr>
                  <a:t> and </a:t>
                </a:r>
                <a:r>
                  <a:rPr lang="en-HK" sz="12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𝑐𝑜𝑟𝑒(𝑢)[𝑡𝑠,𝑡−1] &lt; 𝑘</a:t>
                </a:r>
                <a:r>
                  <a:rPr lang="en-HK" sz="1200" i="0" dirty="0">
                    <a:latin typeface="Cambria Math" panose="02040503050406030204" pitchFamily="18" charset="0"/>
                  </a:rPr>
                  <a:t> </a:t>
                </a:r>
                <a:endParaRPr lang="en-HK" sz="1200" dirty="0"/>
              </a:p>
              <a:p>
                <a:pPr>
                  <a:spcBef>
                    <a:spcPts val="1200"/>
                  </a:spcBef>
                </a:pPr>
                <a:r>
                  <a:rPr lang="en-US" sz="1200" b="1" i="0" dirty="0">
                    <a:solidFill>
                      <a:srgbClr val="000000"/>
                    </a:solidFill>
                    <a:effectLst/>
                  </a:rPr>
                  <a:t>A Naïve approach: </a:t>
                </a:r>
                <a:r>
                  <a:rPr lang="en-US" sz="1200" b="0" i="0" dirty="0">
                    <a:solidFill>
                      <a:srgbClr val="000000"/>
                    </a:solidFill>
                    <a:effectLst/>
                  </a:rPr>
                  <a:t>compute the core number of each vertex over all possible time windows and derive the core time of each vertex by comparing the core number over different time windows?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200" b="1" dirty="0">
                    <a:ea typeface="+mj-lt"/>
                    <a:cs typeface="+mj-lt"/>
                  </a:rPr>
                  <a:t>Core number maintenance:</a:t>
                </a:r>
                <a:r>
                  <a:rPr lang="en-US" sz="1200" dirty="0">
                    <a:ea typeface="+mj-lt"/>
                    <a:cs typeface="+mj-lt"/>
                  </a:rPr>
                  <a:t> we dynamically update core-numbers from a previous time window instead of computing it from scratch. 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946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8965" indent="-456565"/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845825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8965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0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8965" indent="-4565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8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8965" indent="-457200">
              <a:lnSpc>
                <a:spcPct val="150000"/>
              </a:lnSpc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40159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2748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HK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HK" sz="2400" dirty="0"/>
                  <a:t>There are many big social networks in which network communities exist as dense subgraphs.</a:t>
                </a:r>
              </a:p>
              <a:p>
                <a:pPr lvl="1"/>
                <a:r>
                  <a:rPr lang="en-HK" sz="2400" dirty="0"/>
                  <a:t>Find community for user-given query node(s). </a:t>
                </a:r>
              </a:p>
              <a:p>
                <a:pPr lvl="1"/>
                <a:r>
                  <a:rPr lang="en-HK" sz="2400" dirty="0"/>
                  <a:t>Enumerate or list all structures which are a user-given condition. (e.g., k-core, k-truss, subgraph)</a:t>
                </a:r>
                <a:br>
                  <a:rPr lang="en-HK" sz="2400" dirty="0"/>
                </a:br>
                <a:r>
                  <a:rPr lang="en-HK" sz="2400" dirty="0"/>
                  <a:t> </a:t>
                </a:r>
              </a:p>
              <a:p>
                <a:r>
                  <a:rPr lang="en-HK" sz="2400" b="1" dirty="0">
                    <a:solidFill>
                      <a:srgbClr val="0070C0"/>
                    </a:solidFill>
                  </a:rPr>
                  <a:t>k-core</a:t>
                </a:r>
                <a:r>
                  <a:rPr lang="en-HK" sz="2400" dirty="0"/>
                  <a:t> 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is a fundamental model used to capture cohesive subgraphs.</a:t>
                </a:r>
              </a:p>
              <a:p>
                <a:pPr lvl="1"/>
                <a:r>
                  <a:rPr lang="en-US" sz="2400" dirty="0"/>
                  <a:t>A </a:t>
                </a:r>
                <a:r>
                  <a:rPr lang="en-US" sz="240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2400" dirty="0">
                    <a:solidFill>
                      <a:schemeClr val="tx1"/>
                    </a:solidFill>
                  </a:rPr>
                  <a:t>-core 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𝐻</a:t>
                </a:r>
                <a:r>
                  <a:rPr lang="en-US" sz="2400" dirty="0"/>
                  <a:t> is an induced subgraph of 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𝐺</a:t>
                </a:r>
                <a:r>
                  <a:rPr lang="en-US" sz="2400" dirty="0"/>
                  <a:t> where every vertex in 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𝐻</a:t>
                </a:r>
                <a:r>
                  <a:rPr lang="en-US" sz="2400" dirty="0"/>
                  <a:t> has at least 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𝑘</a:t>
                </a:r>
                <a:r>
                  <a:rPr lang="en-US" sz="2400" dirty="0"/>
                  <a:t> degree in 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𝐻</a:t>
                </a:r>
                <a:r>
                  <a:rPr lang="en-US" sz="2400" dirty="0"/>
                  <a:t>.</a:t>
                </a:r>
              </a:p>
              <a:p>
                <a:endParaRPr lang="en-HK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16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88244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3A36E-F30A-441F-8DFF-649CAF64F65E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120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2907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endParaRPr lang="en-HK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There are several challenges with indexing the k-cores of every time windows.</a:t>
                </a:r>
                <a:r>
                  <a:rPr lang="en-US" baseline="0" dirty="0"/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>
                    <a:cs typeface="Arial"/>
                  </a:rPr>
                  <a:t>Firstly, for any temporal graph, we will have to index </a:t>
                </a:r>
                <a:r>
                  <a:rPr lang="en-US" b="0" i="0" dirty="0">
                    <a:latin typeface="Cambria Math" panose="02040503050406030204" pitchFamily="18" charset="0"/>
                    <a:cs typeface="Arial"/>
                  </a:rPr>
                  <a:t>O</a:t>
                </a:r>
                <a:r>
                  <a:rPr lang="en-HK" b="0" i="0" dirty="0">
                    <a:latin typeface="Cambria Math" panose="02040503050406030204" pitchFamily="18" charset="0"/>
                    <a:cs typeface="Arial"/>
                  </a:rPr>
                  <a:t>(</a:t>
                </a:r>
                <a:r>
                  <a:rPr lang="en-HK" i="0" dirty="0">
                    <a:latin typeface="Cambria Math" panose="02040503050406030204" pitchFamily="18" charset="0"/>
                    <a:cs typeface="Arial"/>
                  </a:rPr>
                  <a:t>〖</a:t>
                </a:r>
                <a:r>
                  <a:rPr lang="en-HK" b="0" i="0" dirty="0">
                    <a:latin typeface="Cambria Math" panose="02040503050406030204" pitchFamily="18" charset="0"/>
                    <a:cs typeface="Arial"/>
                  </a:rPr>
                  <a:t>𝑇_𝑚𝑎𝑥〗^2)</a:t>
                </a:r>
                <a:r>
                  <a:rPr lang="en-HK" i="0" dirty="0">
                    <a:latin typeface="Cambria Math" panose="02040503050406030204" pitchFamily="18" charset="0"/>
                    <a:cs typeface="Arial"/>
                  </a:rPr>
                  <a:t> </a:t>
                </a:r>
                <a:r>
                  <a:rPr lang="en-HK" dirty="0">
                    <a:cs typeface="Arial"/>
                  </a:rPr>
                  <a:t>many timestamps,</a:t>
                </a:r>
                <a:r>
                  <a:rPr lang="en-HK" baseline="0" dirty="0">
                    <a:cs typeface="Arial"/>
                  </a:rPr>
                  <a:t> which is a significant amount.</a:t>
                </a:r>
                <a:endParaRPr lang="en-HK" dirty="0">
                  <a:cs typeface="Arial"/>
                </a:endParaRPr>
              </a:p>
              <a:p>
                <a:endParaRPr lang="en-US" dirty="0"/>
              </a:p>
              <a:p>
                <a:r>
                  <a:rPr lang="en-US" dirty="0"/>
                  <a:t>Moreover, each timestamp will likely have to be processed. Since </a:t>
                </a:r>
                <a:r>
                  <a:rPr lang="en-HK" dirty="0">
                    <a:cs typeface="Arial"/>
                  </a:rPr>
                  <a:t>K-cores can vary significantly between time snapshots.</a:t>
                </a:r>
              </a:p>
              <a:p>
                <a:pPr lvl="1"/>
                <a:r>
                  <a:rPr lang="en-HK" dirty="0">
                    <a:cs typeface="Arial"/>
                  </a:rPr>
                  <a:t>For Example: a k-core could exist in a timestamp but no-longer exist in the next timestamp.</a:t>
                </a:r>
              </a:p>
              <a:p>
                <a:pPr lvl="1"/>
                <a:r>
                  <a:rPr lang="en-HK" dirty="0">
                    <a:cs typeface="Arial"/>
                  </a:rPr>
                  <a:t>The vice-versa is also true: k-cores can also suddenly appear/ re-appear.</a:t>
                </a:r>
              </a:p>
              <a:p>
                <a:pPr lvl="1"/>
                <a:r>
                  <a:rPr lang="en-HK" dirty="0">
                    <a:cs typeface="Arial"/>
                  </a:rPr>
                  <a:t>This is true for any value of any k.</a:t>
                </a:r>
              </a:p>
              <a:p>
                <a:pPr lvl="1"/>
                <a:endParaRPr lang="en-HK" dirty="0">
                  <a:cs typeface="Arial"/>
                </a:endParaRPr>
              </a:p>
              <a:p>
                <a:pPr lvl="1"/>
                <a:r>
                  <a:rPr lang="en-HK" dirty="0">
                    <a:cs typeface="Arial"/>
                  </a:rPr>
                  <a:t>Which presents a difficulty in efficiently indexing k-cores of all timestamps, since the k-cores of each timestamp can vary unpredictably</a:t>
                </a:r>
              </a:p>
              <a:p>
                <a:pPr lvl="1"/>
                <a:endParaRPr lang="en-HK" dirty="0">
                  <a:cs typeface="Arial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3A36E-F30A-441F-8DFF-649CAF64F65E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3514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1200" b="0" i="0" dirty="0">
                    <a:solidFill>
                      <a:srgbClr val="000000"/>
                    </a:solidFill>
                    <a:effectLst/>
                  </a:rPr>
                  <a:t>Given our problem of solving Historical K-core queries</a:t>
                </a:r>
                <a:endParaRPr lang="en-HK" sz="1200" dirty="0">
                  <a:cs typeface="Arial"/>
                </a:endParaRPr>
              </a:p>
              <a:p>
                <a:pPr>
                  <a:spcBef>
                    <a:spcPts val="1200"/>
                  </a:spcBef>
                </a:pPr>
                <a:endParaRPr lang="en-HK" sz="1200" b="0" i="0" dirty="0">
                  <a:solidFill>
                    <a:srgbClr val="000000"/>
                  </a:solidFill>
                  <a:effectLst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HK" sz="1200" b="0" i="0" dirty="0">
                    <a:solidFill>
                      <a:srgbClr val="000000"/>
                    </a:solidFill>
                    <a:effectLst/>
                  </a:rPr>
                  <a:t>We solve this by proposing and solve these two smaller but closely related historical queries: </a:t>
                </a:r>
              </a:p>
              <a:p>
                <a:pPr>
                  <a:spcBef>
                    <a:spcPts val="1200"/>
                  </a:spcBef>
                </a:pPr>
                <a:endParaRPr lang="en-HK" sz="1200" b="0" i="0" dirty="0">
                  <a:solidFill>
                    <a:srgbClr val="000000"/>
                  </a:solidFill>
                  <a:effectLst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HK" sz="1200" b="1" i="0" dirty="0">
                    <a:solidFill>
                      <a:srgbClr val="000000"/>
                    </a:solidFill>
                    <a:effectLst/>
                  </a:rPr>
                  <a:t>Historical </a:t>
                </a:r>
                <a:r>
                  <a:rPr lang="en-HK" sz="1200" b="1" i="1" dirty="0">
                    <a:solidFill>
                      <a:srgbClr val="000000"/>
                    </a:solidFill>
                    <a:effectLst/>
                  </a:rPr>
                  <a:t>𝑘</a:t>
                </a:r>
                <a:r>
                  <a:rPr lang="en-HK" sz="1200" b="1" i="0" dirty="0">
                    <a:solidFill>
                      <a:srgbClr val="000000"/>
                    </a:solidFill>
                    <a:effectLst/>
                  </a:rPr>
                  <a:t>-core containment query:</a:t>
                </a:r>
                <a:r>
                  <a:rPr lang="en-HK" sz="1200" b="0" i="0" dirty="0">
                    <a:solidFill>
                      <a:srgbClr val="000000"/>
                    </a:solidFill>
                    <a:effectLst/>
                  </a:rPr>
                  <a:t> we narrow the attention to one vertex. Given a single vertex </a:t>
                </a:r>
                <a:r>
                  <a:rPr lang="en-HK" sz="1200" b="0" i="1" dirty="0">
                    <a:solidFill>
                      <a:srgbClr val="000000"/>
                    </a:solidFill>
                    <a:effectLst/>
                  </a:rPr>
                  <a:t>𝑢</a:t>
                </a:r>
                <a:r>
                  <a:rPr lang="en-HK" sz="1200" b="0" i="0" dirty="0">
                    <a:solidFill>
                      <a:srgbClr val="000000"/>
                    </a:solidFill>
                    <a:effectLst/>
                  </a:rPr>
                  <a:t>, </a:t>
                </a:r>
                <a:r>
                  <a:rPr lang="en-HK" sz="1200" b="1" i="1" dirty="0">
                    <a:solidFill>
                      <a:srgbClr val="000000"/>
                    </a:solidFill>
                    <a:effectLst/>
                  </a:rPr>
                  <a:t>𝑢 </a:t>
                </a:r>
                <a:r>
                  <a:rPr lang="en-HK" sz="1200" b="0" i="0" dirty="0">
                    <a:solidFill>
                      <a:srgbClr val="000000"/>
                    </a:solidFill>
                    <a:effectLst/>
                  </a:rPr>
                  <a:t>is contained in a </a:t>
                </a:r>
                <a:r>
                  <a:rPr lang="en-HK" sz="1200" b="0" i="1" dirty="0">
                    <a:solidFill>
                      <a:srgbClr val="000000"/>
                    </a:solidFill>
                    <a:effectLst/>
                  </a:rPr>
                  <a:t>𝑘</a:t>
                </a:r>
                <a:r>
                  <a:rPr lang="en-HK" sz="1200" b="0" i="0" dirty="0">
                    <a:solidFill>
                      <a:srgbClr val="000000"/>
                    </a:solidFill>
                    <a:effectLst/>
                  </a:rPr>
                  <a:t>-core of the graph snapshot over [</a:t>
                </a:r>
                <a:r>
                  <a:rPr lang="en-HK" sz="1200" b="0" i="1" dirty="0">
                    <a:solidFill>
                      <a:srgbClr val="000000"/>
                    </a:solidFill>
                    <a:effectLst/>
                  </a:rPr>
                  <a:t>𝑡𝑠, 𝑡𝑒</a:t>
                </a:r>
                <a:r>
                  <a:rPr lang="en-HK" sz="1200" b="0" i="0" dirty="0">
                    <a:solidFill>
                      <a:srgbClr val="000000"/>
                    </a:solidFill>
                    <a:effectLst/>
                  </a:rPr>
                  <a:t>].</a:t>
                </a:r>
                <a:r>
                  <a:rPr lang="en-HK" sz="1200" dirty="0"/>
                  <a:t> Solving this query for every vertex solves the greater query.</a:t>
                </a:r>
              </a:p>
              <a:p>
                <a:pPr>
                  <a:spcBef>
                    <a:spcPts val="1200"/>
                  </a:spcBef>
                </a:pPr>
                <a:endParaRPr lang="en-HK" sz="1200" b="1" dirty="0"/>
              </a:p>
              <a:p>
                <a:pPr>
                  <a:spcBef>
                    <a:spcPts val="1200"/>
                  </a:spcBef>
                </a:pPr>
                <a:r>
                  <a:rPr lang="en-US" sz="1200" b="0" i="1" dirty="0">
                    <a:solidFill>
                      <a:srgbClr val="000000"/>
                    </a:solidFill>
                  </a:rPr>
                  <a:t>More importantly, </a:t>
                </a:r>
                <a:r>
                  <a:rPr lang="en-US" sz="1200" b="1" i="1" dirty="0">
                    <a:solidFill>
                      <a:srgbClr val="000000"/>
                    </a:solidFill>
                  </a:rPr>
                  <a:t>the S</a:t>
                </a:r>
                <a:r>
                  <a:rPr lang="en-US" sz="1200" b="1" i="1" dirty="0">
                    <a:solidFill>
                      <a:srgbClr val="000000"/>
                    </a:solidFill>
                    <a:effectLst/>
                  </a:rPr>
                  <a:t>tart-anchored containment query:</a:t>
                </a:r>
                <a:r>
                  <a:rPr lang="en-HK" sz="1200" b="1" i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HK" sz="1200" b="0" i="0" dirty="0">
                    <a:solidFill>
                      <a:srgbClr val="000000"/>
                    </a:solidFill>
                    <a:effectLst/>
                  </a:rPr>
                  <a:t>We</a:t>
                </a:r>
                <a:r>
                  <a:rPr lang="en-HK" sz="1200" b="0" i="0" baseline="0" dirty="0">
                    <a:solidFill>
                      <a:srgbClr val="000000"/>
                    </a:solidFill>
                    <a:effectLst/>
                  </a:rPr>
                  <a:t> consider an additional argument </a:t>
                </a:r>
                <a:r>
                  <a:rPr lang="en-HK" sz="1200" b="0" i="0" baseline="0" dirty="0" err="1">
                    <a:solidFill>
                      <a:srgbClr val="000000"/>
                    </a:solidFill>
                    <a:effectLst/>
                  </a:rPr>
                  <a:t>ts</a:t>
                </a:r>
                <a:r>
                  <a:rPr lang="en-HK" sz="1200" b="0" i="0" baseline="0" dirty="0">
                    <a:solidFill>
                      <a:srgbClr val="000000"/>
                    </a:solidFill>
                    <a:effectLst/>
                  </a:rPr>
                  <a:t>, </a:t>
                </a:r>
                <a:r>
                  <a:rPr lang="en-HK" sz="1200" b="0" i="0" baseline="0" dirty="0" err="1">
                    <a:solidFill>
                      <a:srgbClr val="000000"/>
                    </a:solidFill>
                    <a:effectLst/>
                  </a:rPr>
                  <a:t>esstentially</a:t>
                </a:r>
                <a:r>
                  <a:rPr lang="en-HK" sz="1200" b="0" i="0" baseline="0" dirty="0">
                    <a:solidFill>
                      <a:srgbClr val="000000"/>
                    </a:solidFill>
                    <a:effectLst/>
                  </a:rPr>
                  <a:t> we assume that </a:t>
                </a:r>
                <a:r>
                  <a:rPr lang="en-HK" sz="1200" b="0" i="0" baseline="0" dirty="0" err="1">
                    <a:solidFill>
                      <a:srgbClr val="000000"/>
                    </a:solidFill>
                    <a:effectLst/>
                  </a:rPr>
                  <a:t>ts</a:t>
                </a:r>
                <a:r>
                  <a:rPr lang="en-HK" sz="1200" b="0" i="0" baseline="0" dirty="0">
                    <a:solidFill>
                      <a:srgbClr val="000000"/>
                    </a:solidFill>
                    <a:effectLst/>
                  </a:rPr>
                  <a:t> is given in advance and dose not change.  Given </a:t>
                </a:r>
                <a:r>
                  <a:rPr lang="en-HK" sz="1200" b="0" i="0" dirty="0">
                    <a:solidFill>
                      <a:srgbClr val="000000"/>
                    </a:solidFill>
                    <a:effectLst/>
                  </a:rPr>
                  <a:t>single vertex </a:t>
                </a:r>
                <a:r>
                  <a:rPr lang="en-HK" sz="1200" b="0" i="1" dirty="0">
                    <a:solidFill>
                      <a:srgbClr val="000000"/>
                    </a:solidFill>
                    <a:effectLst/>
                  </a:rPr>
                  <a:t>𝑢</a:t>
                </a:r>
                <a:r>
                  <a:rPr lang="en-HK" sz="1200" dirty="0">
                    <a:solidFill>
                      <a:srgbClr val="000000"/>
                    </a:solidFill>
                  </a:rPr>
                  <a:t>, and starting time </a:t>
                </a:r>
                <a:r>
                  <a:rPr lang="en-HK" sz="1200" b="0" i="1" dirty="0">
                    <a:solidFill>
                      <a:srgbClr val="000000"/>
                    </a:solidFill>
                    <a:effectLst/>
                  </a:rPr>
                  <a:t>𝑡𝑠 , </a:t>
                </a:r>
                <a:r>
                  <a:rPr lang="en-HK" sz="1200" b="0" i="0" dirty="0">
                    <a:solidFill>
                      <a:srgbClr val="000000"/>
                    </a:solidFill>
                    <a:effectLst/>
                  </a:rPr>
                  <a:t>whether </a:t>
                </a:r>
                <a:r>
                  <a:rPr lang="en-HK" sz="1200" b="0" i="1" dirty="0">
                    <a:solidFill>
                      <a:srgbClr val="000000"/>
                    </a:solidFill>
                    <a:effectLst/>
                  </a:rPr>
                  <a:t>𝑢 </a:t>
                </a:r>
                <a:r>
                  <a:rPr lang="en-HK" sz="1200" b="0" i="0" dirty="0">
                    <a:solidFill>
                      <a:srgbClr val="000000"/>
                    </a:solidFill>
                    <a:effectLst/>
                  </a:rPr>
                  <a:t>is contained in a </a:t>
                </a:r>
                <a:r>
                  <a:rPr lang="en-HK" sz="1200" b="0" i="1" dirty="0">
                    <a:solidFill>
                      <a:srgbClr val="000000"/>
                    </a:solidFill>
                    <a:effectLst/>
                  </a:rPr>
                  <a:t>𝑘</a:t>
                </a:r>
                <a:r>
                  <a:rPr lang="en-HK" sz="1200" b="0" i="0" dirty="0">
                    <a:solidFill>
                      <a:srgbClr val="000000"/>
                    </a:solidFill>
                    <a:effectLst/>
                  </a:rPr>
                  <a:t>-core of graph snapshots over </a:t>
                </a:r>
                <a:r>
                  <a:rPr lang="en-HK" sz="12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[𝑡𝑠, 𝑡𝑠+1] [𝑡𝑠, 𝑡𝑠+2] [𝑡𝑠, 𝑡𝑠+3] … [𝑡𝑠, 𝑡𝑒].</a:t>
                </a:r>
                <a:endParaRPr lang="en-US" sz="1200" b="0" i="0" dirty="0">
                  <a:solidFill>
                    <a:srgbClr val="000000"/>
                  </a:solidFill>
                  <a:effectLst/>
                </a:endParaRP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716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spcBef>
                    <a:spcPts val="12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By anchoring the start time, and only considering the time windows where the start time is fixed, </a:t>
                </a:r>
              </a:p>
              <a:p>
                <a:pPr>
                  <a:spcBef>
                    <a:spcPts val="1200"/>
                  </a:spcBef>
                </a:pPr>
                <a:endParaRPr lang="en-US" sz="1800" b="0" i="0" dirty="0">
                  <a:solidFill>
                    <a:srgbClr val="000000"/>
                  </a:solidFill>
                  <a:effectLst/>
                  <a:latin typeface="LinLibertine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We observe the desirable property where core numbers </a:t>
                </a:r>
                <a:r>
                  <a:rPr lang="en-US" sz="2600" b="1" i="0" dirty="0">
                    <a:solidFill>
                      <a:srgbClr val="000000"/>
                    </a:solidFill>
                    <a:effectLst/>
                  </a:rPr>
                  <a:t>monotonically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2600" b="1" i="0" dirty="0">
                    <a:solidFill>
                      <a:srgbClr val="000000"/>
                    </a:solidFill>
                    <a:effectLst/>
                  </a:rPr>
                  <a:t>updates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 as we expand the graph snapshot buy increasing the end time 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𝑡𝑖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from 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𝑡𝑠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to 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𝑡𝑚𝑎𝑥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en-US" sz="2600" dirty="0"/>
                  <a:t> </a:t>
                </a:r>
              </a:p>
              <a:p>
                <a:pPr>
                  <a:spcBef>
                    <a:spcPts val="1200"/>
                  </a:spcBef>
                </a:pPr>
                <a:endParaRPr lang="en-US" sz="2600" dirty="0"/>
              </a:p>
              <a:p>
                <a:pPr>
                  <a:spcBef>
                    <a:spcPts val="1200"/>
                  </a:spcBef>
                </a:pPr>
                <a:r>
                  <a:rPr lang="en-US" sz="2600" dirty="0"/>
                  <a:t>Based on this monotonically updating property, we propose the concept of a Core Time: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600" dirty="0"/>
                  <a:t>Given vertex u, a specific k and start time </a:t>
                </a:r>
                <a:r>
                  <a:rPr lang="en-US" sz="2600" dirty="0" err="1"/>
                  <a:t>ts</a:t>
                </a:r>
                <a:r>
                  <a:rPr lang="en-US" sz="2600" dirty="0"/>
                  <a:t>, it is the smallest or earliest time such that u is contained in a k-core.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600" dirty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600" i="0" dirty="0">
                    <a:solidFill>
                      <a:srgbClr val="000000"/>
                    </a:solidFill>
                    <a:effectLst/>
                  </a:rPr>
                  <a:t>We </a:t>
                </a:r>
                <a:r>
                  <a:rPr lang="en-US" sz="2600" dirty="0">
                    <a:solidFill>
                      <a:srgbClr val="000000"/>
                    </a:solidFill>
                  </a:rPr>
                  <a:t>define </a:t>
                </a:r>
                <a:r>
                  <a:rPr lang="en-US" sz="2600" b="1" i="0" dirty="0">
                    <a:solidFill>
                      <a:srgbClr val="0070C0"/>
                    </a:solidFill>
                    <a:effectLst/>
                  </a:rPr>
                  <a:t>Core Time</a:t>
                </a:r>
                <a:r>
                  <a:rPr lang="en-US" sz="2600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>
                    <a:solidFill>
                      <a:srgbClr val="000000"/>
                    </a:solidFill>
                  </a:rPr>
                  <a:t>based on the monotonically updating property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The 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core time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of 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𝑢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for an integer 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𝑘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and a start time 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𝑡𝑠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, is the smallest time 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𝑡𝑒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such that 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𝑢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is in a 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𝑘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-core of the graph snapshot 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𝐺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[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𝑡𝑠,𝑡𝑒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].</a:t>
                </a:r>
                <a:r>
                  <a:rPr lang="en-US" sz="2600" dirty="0"/>
                  <a:t> </a:t>
                </a:r>
              </a:p>
              <a:p>
                <a:pPr lvl="1">
                  <a:spcBef>
                    <a:spcPts val="1200"/>
                  </a:spcBef>
                </a:pPr>
                <a:endParaRPr lang="en-US" sz="2600" dirty="0">
                  <a:ea typeface="+mn-lt"/>
                  <a:cs typeface="+mn-lt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sz="2600" dirty="0">
                    <a:ea typeface="+mn-lt"/>
                    <a:cs typeface="+mn-lt"/>
                  </a:rPr>
                  <a:t>Advantage: for a given vertex </a:t>
                </a:r>
                <a:r>
                  <a:rPr lang="en-US" sz="2600" i="0" dirty="0">
                    <a:latin typeface="Cambria Math" panose="02040503050406030204" pitchFamily="18" charset="0"/>
                    <a:ea typeface="+mn-lt"/>
                    <a:cs typeface="+mn-lt"/>
                  </a:rPr>
                  <a:t>𝑢</a:t>
                </a:r>
                <a:r>
                  <a:rPr lang="en-US" sz="2600" dirty="0">
                    <a:ea typeface="+mn-lt"/>
                    <a:cs typeface="+mn-lt"/>
                  </a:rPr>
                  <a:t>, start time </a:t>
                </a:r>
                <a:r>
                  <a:rPr lang="en-US" sz="2600" i="0" dirty="0">
                    <a:latin typeface="Cambria Math" panose="02040503050406030204" pitchFamily="18" charset="0"/>
                    <a:ea typeface="+mn-lt"/>
                    <a:cs typeface="+mn-lt"/>
                  </a:rPr>
                  <a:t>𝑡𝑠</a:t>
                </a:r>
                <a:r>
                  <a:rPr lang="en-US" sz="2600" dirty="0">
                    <a:ea typeface="+mn-lt"/>
                    <a:cs typeface="+mn-lt"/>
                  </a:rPr>
                  <a:t> and </a:t>
                </a:r>
                <a:r>
                  <a:rPr lang="en-US" sz="2600" i="0" dirty="0">
                    <a:latin typeface="Cambria Math" panose="02040503050406030204" pitchFamily="18" charset="0"/>
                    <a:ea typeface="+mn-lt"/>
                    <a:cs typeface="+mn-lt"/>
                  </a:rPr>
                  <a:t>𝑘</a:t>
                </a:r>
                <a:r>
                  <a:rPr lang="en-US" sz="2600" dirty="0">
                    <a:ea typeface="+mn-lt"/>
                    <a:cs typeface="+mn-lt"/>
                  </a:rPr>
                  <a:t>, knowing the core time effectively solves the problem for all end times with start time </a:t>
                </a:r>
                <a:r>
                  <a:rPr lang="en-US" sz="2600" i="0" dirty="0">
                    <a:latin typeface="Cambria Math" panose="02040503050406030204" pitchFamily="18" charset="0"/>
                    <a:ea typeface="+mn-lt"/>
                    <a:cs typeface="+mn-lt"/>
                  </a:rPr>
                  <a:t>𝑡𝑠</a:t>
                </a:r>
                <a:r>
                  <a:rPr lang="en-US" sz="2600" dirty="0">
                    <a:ea typeface="+mn-lt"/>
                    <a:cs typeface="+mn-lt"/>
                  </a:rPr>
                  <a:t> .</a:t>
                </a:r>
                <a:endParaRPr lang="en-US" sz="4000" dirty="0"/>
              </a:p>
              <a:p>
                <a:pPr lvl="1">
                  <a:spcBef>
                    <a:spcPts val="1200"/>
                  </a:spcBef>
                </a:pPr>
                <a:endParaRPr lang="en-US" sz="2600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601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Here we present a simple overview of our final index.</a:t>
                </a:r>
              </a:p>
              <a:p>
                <a:endParaRPr lang="en-US" dirty="0"/>
              </a:p>
              <a:p>
                <a:r>
                  <a:rPr lang="en-US" dirty="0"/>
                  <a:t>Given the temporal graph in the top right corner.</a:t>
                </a:r>
              </a:p>
              <a:p>
                <a:r>
                  <a:rPr lang="en-US" dirty="0"/>
                  <a:t>We construct the index below,</a:t>
                </a:r>
              </a:p>
              <a:p>
                <a:endParaRPr lang="en-US" dirty="0"/>
              </a:p>
              <a:p>
                <a:r>
                  <a:rPr lang="en-US" dirty="0"/>
                  <a:t>For each of the 13 vertices, </a:t>
                </a:r>
                <a:r>
                  <a:rPr lang="en-US" sz="1200" dirty="0">
                    <a:ea typeface="+mn-lt"/>
                    <a:cs typeface="+mn-lt"/>
                  </a:rPr>
                  <a:t>we index a list of windows for each k.</a:t>
                </a:r>
              </a:p>
              <a:p>
                <a:r>
                  <a:rPr lang="en-US" sz="1200" dirty="0">
                    <a:ea typeface="+mn-lt"/>
                    <a:cs typeface="+mn-lt"/>
                  </a:rPr>
                  <a:t>It is important to note that unlike the notation here is different</a:t>
                </a:r>
              </a:p>
              <a:p>
                <a:r>
                  <a:rPr lang="en-US" sz="1200" dirty="0">
                    <a:ea typeface="+mn-lt"/>
                    <a:cs typeface="+mn-lt"/>
                  </a:rPr>
                  <a:t>Where the square brackets instead denote</a:t>
                </a:r>
                <a:endParaRPr lang="en-US" dirty="0"/>
              </a:p>
              <a:p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sz="1200" dirty="0">
                    <a:ea typeface="+mn-lt"/>
                    <a:cs typeface="+mn-lt"/>
                  </a:rPr>
                  <a:t>In PHC Index, we index a list of windows 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+mn-lt"/>
                    <a:cs typeface="+mn-lt"/>
                  </a:rPr>
                  <a:t>[</a:t>
                </a:r>
                <a:r>
                  <a:rPr lang="en-US" sz="1200" i="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+mn-lt"/>
                    <a:cs typeface="+mn-lt"/>
                  </a:rPr>
                  <a:t>𝑡𝑠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+mn-lt"/>
                    <a:cs typeface="+mn-lt"/>
                  </a:rPr>
                  <a:t>, </a:t>
                </a:r>
                <a:r>
                  <a:rPr lang="en-US" sz="1200" i="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+mn-lt"/>
                    <a:cs typeface="+mn-lt"/>
                  </a:rPr>
                  <a:t>𝑐𝑜𝑟𝑒𝑡𝑖𝑚𝑒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+mn-lt"/>
                    <a:cs typeface="+mn-lt"/>
                  </a:rPr>
                  <a:t>] </a:t>
                </a:r>
                <a:r>
                  <a:rPr lang="en-US" sz="1200" dirty="0">
                    <a:ea typeface="+mn-lt"/>
                    <a:cs typeface="+mn-lt"/>
                  </a:rPr>
                  <a:t>for each k and each vertex.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ea typeface="+mn-lt"/>
                    <a:cs typeface="+mn-lt"/>
                  </a:rPr>
                  <a:t>By storing the core-time for each starting point we can effectively query the graph</a:t>
                </a:r>
              </a:p>
              <a:p>
                <a:pPr>
                  <a:spcBef>
                    <a:spcPts val="1200"/>
                  </a:spcBef>
                </a:pPr>
                <a:endParaRPr lang="en-US" sz="1200" dirty="0">
                  <a:ea typeface="+mn-lt"/>
                  <a:cs typeface="+mn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1200" dirty="0">
                    <a:ea typeface="+mn-lt"/>
                    <a:cs typeface="+mn-lt"/>
                  </a:rPr>
                  <a:t>Following on from the property that core-times are monotonically increasing,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200" dirty="0">
                    <a:ea typeface="+mn-lt"/>
                    <a:cs typeface="+mn-lt"/>
                  </a:rPr>
                  <a:t>Since we find that consecutive starting times can share the same core time.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200" dirty="0">
                    <a:ea typeface="+mn-lt"/>
                    <a:cs typeface="+mn-lt"/>
                  </a:rPr>
                  <a:t>we can effectively reduce the index size based on the property.</a:t>
                </a:r>
              </a:p>
              <a:p>
                <a:pPr>
                  <a:spcBef>
                    <a:spcPts val="1200"/>
                  </a:spcBef>
                </a:pPr>
                <a:endParaRPr lang="en-US" sz="1200" dirty="0">
                  <a:ea typeface="+mn-lt"/>
                  <a:cs typeface="+mn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1200" dirty="0">
                    <a:ea typeface="+mn-lt"/>
                    <a:cs typeface="+mn-lt"/>
                  </a:rPr>
                  <a:t>For example, we keep two lists of windows for 2-cores and 3-cores, since v8 does not ever appear in a 4-core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200" dirty="0">
                    <a:ea typeface="+mn-lt"/>
                    <a:cs typeface="+mn-lt"/>
                  </a:rPr>
                  <a:t>We see that when the starting time is 1 and 2 , the core time is 8 which means that </a:t>
                </a:r>
              </a:p>
              <a:p>
                <a:pPr>
                  <a:spcBef>
                    <a:spcPts val="1200"/>
                  </a:spcBef>
                </a:pPr>
                <a:endParaRPr lang="en-US" sz="1200" dirty="0">
                  <a:ea typeface="+mn-lt"/>
                  <a:cs typeface="+mn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1200" dirty="0">
                    <a:ea typeface="+mn-lt"/>
                    <a:cs typeface="+mn-lt"/>
                  </a:rPr>
                  <a:t>We can answer the historical 𝑘-core query using this index in 𝑂(𝑛 · log𝑡) time</a:t>
                </a:r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9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BA46-6FD5-4F8C-BD63-C0E82003FE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68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805B0-63BE-4C04-8CF2-B646B3F11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90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36266-8CEF-4310-BA25-2F773A6FE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25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B1FC3-6EB9-414B-AFBD-2E85F2E80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706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zh-HK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D729-4A51-428B-B56D-ECFAC0311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9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674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8EC3-626C-4659-A944-EC381697E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79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8B303-4C79-4399-B9D9-A03CFF9F1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7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5BE4-5780-428C-9782-8B62D6027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23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BFD0-5187-449C-B0A5-1D59DA043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06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7562-1151-43D5-8BE6-DDC6661E5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9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49B33-E3E4-4B5D-987C-3F8342C1F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2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HK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5E9CD-0AE6-4719-858C-5520A4CF4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44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E64BC-CAF4-4270-A88F-3E78A0952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2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j-lt"/>
                <a:ea typeface="+mn-ea"/>
              </a:defRPr>
            </a:lvl1pPr>
          </a:lstStyle>
          <a:p>
            <a:pPr>
              <a:defRPr/>
            </a:pPr>
            <a:fld id="{2D61EF0E-555D-41C2-ABFA-3E19E8C62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5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4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28515" y="1439174"/>
            <a:ext cx="10785800" cy="85521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5400" dirty="0"/>
              <a:t>On Querying Historical K-Cores</a:t>
            </a:r>
            <a:endParaRPr lang="en-US" sz="5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085474" y="3645085"/>
            <a:ext cx="8970526" cy="208296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br>
              <a:rPr lang="en" sz="2400" dirty="0"/>
            </a:br>
            <a:r>
              <a:rPr lang="en" sz="2000" dirty="0"/>
              <a:t>Michael Yu</a:t>
            </a:r>
            <a:r>
              <a:rPr lang="en" sz="2000" baseline="30000" dirty="0"/>
              <a:t>1</a:t>
            </a:r>
            <a:r>
              <a:rPr lang="en" sz="2000" dirty="0"/>
              <a:t>, Dong Wen</a:t>
            </a:r>
            <a:r>
              <a:rPr lang="en" sz="2000" baseline="30000" dirty="0"/>
              <a:t>2</a:t>
            </a:r>
            <a:r>
              <a:rPr lang="en" sz="2000" dirty="0"/>
              <a:t>, Lu Qin</a:t>
            </a:r>
            <a:r>
              <a:rPr lang="en" sz="2000" baseline="30000" dirty="0"/>
              <a:t>2</a:t>
            </a:r>
            <a:r>
              <a:rPr lang="en" sz="2000" dirty="0"/>
              <a:t>, Ying Zhang</a:t>
            </a:r>
            <a:r>
              <a:rPr lang="en" sz="2000" baseline="30000" dirty="0"/>
              <a:t>2</a:t>
            </a:r>
            <a:r>
              <a:rPr lang="en" sz="2000" dirty="0"/>
              <a:t>, Wenjie Zhang</a:t>
            </a:r>
            <a:r>
              <a:rPr lang="en" sz="2000" baseline="30000" dirty="0"/>
              <a:t>1</a:t>
            </a:r>
            <a:r>
              <a:rPr lang="en" sz="2000" dirty="0"/>
              <a:t>, Xuemin Lin</a:t>
            </a:r>
            <a:r>
              <a:rPr lang="en" sz="2000" baseline="30000" dirty="0"/>
              <a:t>1</a:t>
            </a:r>
            <a:br>
              <a:rPr lang="en" sz="2000" baseline="30000" dirty="0"/>
            </a:br>
            <a:r>
              <a:rPr lang="en" sz="2000" baseline="30000" dirty="0"/>
              <a:t>1</a:t>
            </a:r>
            <a:r>
              <a:rPr lang="en" sz="2000" dirty="0"/>
              <a:t> University of New South Wales</a:t>
            </a:r>
            <a:br>
              <a:rPr lang="en" sz="2000" dirty="0"/>
            </a:br>
            <a:r>
              <a:rPr lang="en" sz="2000" baseline="30000" dirty="0"/>
              <a:t>2</a:t>
            </a:r>
            <a:r>
              <a:rPr lang="en" sz="2000" dirty="0"/>
              <a:t> University of Technology Sydney</a:t>
            </a:r>
            <a:endParaRPr sz="20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837946"/>
            <a:ext cx="2015876" cy="85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https://www.acoss.org.au/wp-content/uploads/2017/12/Black-UTS-logo-Title-HI-RE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0676" y="5618151"/>
            <a:ext cx="1700439" cy="1075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8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24" y="243775"/>
            <a:ext cx="10809111" cy="763600"/>
          </a:xfrm>
        </p:spPr>
        <p:txBody>
          <a:bodyPr/>
          <a:lstStyle/>
          <a:p>
            <a:r>
              <a:rPr lang="en-US" dirty="0"/>
              <a:t>PHC-Index Construction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7521068F-7E9B-454E-83C4-689E3071FA4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60851" y="1066800"/>
                <a:ext cx="10679283" cy="5547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en-HK" sz="2600" b="0" dirty="0">
                    <a:solidFill>
                      <a:srgbClr val="000000"/>
                    </a:solidFill>
                    <a:effectLst/>
                  </a:rPr>
                  <a:t>Core time </a:t>
                </a:r>
                <a:r>
                  <a:rPr lang="en-HK" sz="2600" dirty="0">
                    <a:solidFill>
                      <a:srgbClr val="000000"/>
                    </a:solidFill>
                  </a:rPr>
                  <a:t>can be determined by </a:t>
                </a:r>
                <a:r>
                  <a:rPr lang="en-HK" sz="2600" b="0" dirty="0">
                    <a:solidFill>
                      <a:srgbClr val="000000"/>
                    </a:solidFill>
                    <a:effectLst/>
                  </a:rPr>
                  <a:t>core number: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HK" sz="2600" b="0" dirty="0">
                    <a:solidFill>
                      <a:srgbClr val="000000"/>
                    </a:solidFill>
                    <a:effectLst/>
                  </a:rPr>
                  <a:t>Given a start time 𝑡𝑠 and an integer 𝑘, the core time of 𝑢 for 𝑡𝑠 and 𝑘 is 𝑡 if </a:t>
                </a:r>
                <a14:m>
                  <m:oMath xmlns:m="http://schemas.openxmlformats.org/officeDocument/2006/math"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𝑐𝑜𝑟𝑒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)[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] ≥ 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HK" sz="2600" b="0" dirty="0">
                    <a:solidFill>
                      <a:srgbClr val="000000"/>
                    </a:solidFill>
                    <a:effectLst/>
                  </a:rPr>
                  <a:t> and </a:t>
                </a:r>
                <a14:m>
                  <m:oMath xmlns:m="http://schemas.openxmlformats.org/officeDocument/2006/math"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𝑐𝑜𝑟𝑒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)[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−1] &lt; </m:t>
                    </m:r>
                    <m:r>
                      <a:rPr lang="en-HK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HK" sz="2600" dirty="0"/>
              </a:p>
              <a:p>
                <a:pPr>
                  <a:spcBef>
                    <a:spcPts val="1200"/>
                  </a:spcBef>
                </a:pPr>
                <a:r>
                  <a:rPr lang="en-US" sz="2600" b="1" i="0" dirty="0">
                    <a:solidFill>
                      <a:srgbClr val="000000"/>
                    </a:solidFill>
                    <a:effectLst/>
                  </a:rPr>
                  <a:t>A Naïve approach: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compute the core number of each vertex over all possible time windows and derive the core time of each vertex by comparing the core number over different time windows?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600" b="1" dirty="0">
                    <a:ea typeface="+mj-lt"/>
                    <a:cs typeface="+mj-lt"/>
                  </a:rPr>
                  <a:t>Core number maintenance:</a:t>
                </a:r>
                <a:r>
                  <a:rPr lang="en-US" sz="2600" dirty="0">
                    <a:ea typeface="+mj-lt"/>
                    <a:cs typeface="+mj-lt"/>
                  </a:rPr>
                  <a:t> we dynamically update core-numbers from a previous time window instead of computing k-cores for each snapshot from scratch. ( Key idea of </a:t>
                </a:r>
                <a:r>
                  <a:rPr lang="en-US" sz="2600" b="1" dirty="0">
                    <a:solidFill>
                      <a:srgbClr val="0066CC"/>
                    </a:solidFill>
                    <a:ea typeface="+mj-lt"/>
                    <a:cs typeface="+mj-lt"/>
                  </a:rPr>
                  <a:t>PHC-Construct</a:t>
                </a:r>
                <a:r>
                  <a:rPr lang="en-US" sz="2600" dirty="0">
                    <a:ea typeface="+mj-lt"/>
                    <a:cs typeface="+mj-lt"/>
                  </a:rPr>
                  <a:t> )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7521068F-7E9B-454E-83C4-689E3071F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851" y="1066800"/>
                <a:ext cx="10679283" cy="5547425"/>
              </a:xfrm>
              <a:prstGeom prst="rect">
                <a:avLst/>
              </a:prstGeom>
              <a:blipFill>
                <a:blip r:embed="rId5"/>
                <a:stretch>
                  <a:fillRect r="-14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0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239032"/>
            <a:ext cx="9719000" cy="763600"/>
          </a:xfrm>
        </p:spPr>
        <p:txBody>
          <a:bodyPr/>
          <a:lstStyle/>
          <a:p>
            <a:r>
              <a:rPr lang="en-US" dirty="0"/>
              <a:t>To Compute Core Times More Efficiently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AEC61-44F5-4CD5-872B-CF087284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151400"/>
            <a:ext cx="9719000" cy="4555200"/>
          </a:xfrm>
        </p:spPr>
        <p:txBody>
          <a:bodyPr/>
          <a:lstStyle/>
          <a:p>
            <a:pPr marL="155575" indent="0">
              <a:buNone/>
            </a:pPr>
            <a:endParaRPr lang="en-HK" dirty="0">
              <a:ea typeface="+mn-lt"/>
              <a:cs typeface="+mn-lt"/>
            </a:endParaRPr>
          </a:p>
          <a:p>
            <a:pPr marL="155575" indent="0">
              <a:buNone/>
            </a:pPr>
            <a:endParaRPr lang="en-HK" dirty="0">
              <a:cs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6AC9972-6CDF-46DC-A3F7-265DCAE67DCC}"/>
              </a:ext>
            </a:extLst>
          </p:cNvPr>
          <p:cNvSpPr txBox="1">
            <a:spLocks/>
          </p:cNvSpPr>
          <p:nvPr/>
        </p:nvSpPr>
        <p:spPr bwMode="auto">
          <a:xfrm>
            <a:off x="586744" y="1151400"/>
            <a:ext cx="10770370" cy="507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609585" lvl="0" indent="-457189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○"/>
              <a:defRPr>
                <a:solidFill>
                  <a:schemeClr val="tx1"/>
                </a:solidFill>
                <a:latin typeface="+mn-lt"/>
              </a:defRPr>
            </a:lvl2pPr>
            <a:lvl3pPr marL="1828754" lvl="2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1600">
                <a:solidFill>
                  <a:schemeClr val="tx1"/>
                </a:solidFill>
                <a:latin typeface="+mn-lt"/>
              </a:defRPr>
            </a:lvl3pPr>
            <a:lvl4pPr marL="2438339" lvl="3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●"/>
              <a:defRPr sz="1400">
                <a:solidFill>
                  <a:schemeClr val="tx1"/>
                </a:solidFill>
                <a:latin typeface="+mn-lt"/>
              </a:defRPr>
            </a:lvl4pPr>
            <a:lvl5pPr marL="3047924" lvl="4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1200">
                <a:solidFill>
                  <a:schemeClr val="tx1"/>
                </a:solidFill>
                <a:latin typeface="+mn-lt"/>
              </a:defRPr>
            </a:lvl5pPr>
            <a:lvl6pPr marL="3657509" lvl="5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6pPr>
            <a:lvl7pPr marL="4267093" lvl="6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4876678" lvl="7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2000">
                <a:solidFill>
                  <a:schemeClr val="tx1"/>
                </a:solidFill>
                <a:latin typeface="+mn-lt"/>
              </a:defRPr>
            </a:lvl8pPr>
            <a:lvl9pPr marL="5486263" lvl="8" indent="-423323" algn="l" rtl="0" fontAlgn="base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8965" indent="-456565"/>
            <a:r>
              <a:rPr lang="en-HK" sz="2800" dirty="0">
                <a:cs typeface="Arial"/>
              </a:rPr>
              <a:t>PHC-Construct</a:t>
            </a:r>
            <a:r>
              <a:rPr lang="en-HK" sz="2800" kern="0" dirty="0"/>
              <a:t> is </a:t>
            </a:r>
            <a:r>
              <a:rPr lang="en-HK" sz="2800" b="1" kern="0" dirty="0"/>
              <a:t>not </a:t>
            </a:r>
            <a:r>
              <a:rPr lang="en-HK" sz="2800" kern="0" dirty="0"/>
              <a:t>efficient</a:t>
            </a:r>
            <a:r>
              <a:rPr lang="en-HK" sz="2800" b="1" kern="0" dirty="0"/>
              <a:t> </a:t>
            </a:r>
            <a:r>
              <a:rPr lang="en-HK" sz="2800" kern="0" dirty="0"/>
              <a:t>enough because we still only compute </a:t>
            </a:r>
            <a:r>
              <a:rPr lang="en-HK" sz="2800" dirty="0">
                <a:cs typeface="Arial"/>
              </a:rPr>
              <a:t>start-anchored queries </a:t>
            </a:r>
            <a:r>
              <a:rPr lang="en-HK" sz="2800" b="1" dirty="0">
                <a:solidFill>
                  <a:srgbClr val="C00000"/>
                </a:solidFill>
                <a:cs typeface="Arial"/>
              </a:rPr>
              <a:t>separately</a:t>
            </a:r>
            <a:r>
              <a:rPr lang="en-HK" sz="2800" dirty="0">
                <a:cs typeface="Arial"/>
              </a:rPr>
              <a:t>, for all possible snapshot start times.</a:t>
            </a:r>
          </a:p>
          <a:p>
            <a:pPr marL="1218550" lvl="1" indent="-456565"/>
            <a:r>
              <a:rPr lang="en-US" sz="2800" dirty="0">
                <a:solidFill>
                  <a:srgbClr val="000000"/>
                </a:solidFill>
              </a:rPr>
              <a:t>We observe that t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he core time of a vertex </a:t>
            </a:r>
            <a:r>
              <a:rPr lang="en-US" sz="2800" b="0" i="1" dirty="0">
                <a:solidFill>
                  <a:srgbClr val="000000"/>
                </a:solidFill>
                <a:effectLst/>
              </a:rPr>
              <a:t>𝑢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for a specific </a:t>
            </a:r>
            <a:r>
              <a:rPr lang="en-US" sz="2800" b="0" i="1" dirty="0">
                <a:solidFill>
                  <a:srgbClr val="000000"/>
                </a:solidFill>
                <a:effectLst/>
              </a:rPr>
              <a:t>𝑘 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can be the 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same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at different start times </a:t>
            </a:r>
            <a:r>
              <a:rPr lang="en-US" sz="2800" b="0" i="1" dirty="0">
                <a:solidFill>
                  <a:srgbClr val="000000"/>
                </a:solidFill>
                <a:effectLst/>
              </a:rPr>
              <a:t>𝑡𝑠, </a:t>
            </a:r>
            <a:r>
              <a:rPr lang="en-US" sz="2800" b="0" dirty="0">
                <a:solidFill>
                  <a:srgbClr val="000000"/>
                </a:solidFill>
                <a:effectLst/>
              </a:rPr>
              <a:t>for a different start-anchored query. </a:t>
            </a:r>
          </a:p>
          <a:p>
            <a:pPr marL="608965" indent="-456565"/>
            <a:endParaRPr lang="en-US" sz="2800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r>
              <a:rPr lang="en-US" sz="2800" dirty="0">
                <a:solidFill>
                  <a:srgbClr val="000000"/>
                </a:solidFill>
                <a:cs typeface="Arial"/>
              </a:rPr>
              <a:t>We can use the core time computed from a </a:t>
            </a:r>
            <a:r>
              <a:rPr lang="en-US" sz="2800" b="1" dirty="0">
                <a:solidFill>
                  <a:srgbClr val="000000"/>
                </a:solidFill>
                <a:cs typeface="Arial"/>
              </a:rPr>
              <a:t>previous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 start-anchored query. </a:t>
            </a:r>
            <a:r>
              <a:rPr lang="en-US" sz="2800" dirty="0">
                <a:ea typeface="+mj-lt"/>
                <a:cs typeface="+mj-lt"/>
              </a:rPr>
              <a:t>( Key idea of </a:t>
            </a:r>
            <a:r>
              <a:rPr lang="en-US" sz="2800" b="1" dirty="0">
                <a:solidFill>
                  <a:srgbClr val="0066CC"/>
                </a:solidFill>
                <a:ea typeface="+mj-lt"/>
                <a:cs typeface="+mj-lt"/>
              </a:rPr>
              <a:t>PHC-Construct*</a:t>
            </a:r>
            <a:r>
              <a:rPr lang="en-US" sz="2800" b="1" dirty="0">
                <a:solidFill>
                  <a:srgbClr val="C00000"/>
                </a:solidFill>
                <a:ea typeface="+mj-lt"/>
                <a:cs typeface="+mj-lt"/>
              </a:rPr>
              <a:t> </a:t>
            </a:r>
            <a:r>
              <a:rPr lang="en-US" sz="2800" dirty="0">
                <a:ea typeface="+mj-lt"/>
                <a:cs typeface="+mj-lt"/>
              </a:rPr>
              <a:t>)</a:t>
            </a:r>
            <a:br>
              <a:rPr lang="en-HK" sz="3200" dirty="0">
                <a:cs typeface="Arial"/>
              </a:rPr>
            </a:br>
            <a:endParaRPr lang="en-HK" sz="3200" kern="0" dirty="0">
              <a:latin typeface="CMMI10"/>
            </a:endParaRPr>
          </a:p>
        </p:txBody>
      </p:sp>
    </p:spTree>
    <p:extLst>
      <p:ext uri="{BB962C8B-B14F-4D97-AF65-F5344CB8AC3E}">
        <p14:creationId xmlns:p14="http://schemas.microsoft.com/office/powerpoint/2010/main" val="408678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239032"/>
            <a:ext cx="4267200" cy="763600"/>
          </a:xfrm>
        </p:spPr>
        <p:txBody>
          <a:bodyPr/>
          <a:lstStyle/>
          <a:p>
            <a:r>
              <a:rPr lang="en-HK" dirty="0"/>
              <a:t>The Experiments	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F1C11B90-F198-4E8E-A0A1-FF346DFC9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78" y="1550068"/>
            <a:ext cx="11411444" cy="37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9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239032"/>
            <a:ext cx="10387262" cy="763600"/>
          </a:xfrm>
        </p:spPr>
        <p:txBody>
          <a:bodyPr/>
          <a:lstStyle/>
          <a:p>
            <a:r>
              <a:rPr lang="en-HK" dirty="0"/>
              <a:t>Query Processing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AEC61-44F5-4CD5-872B-CF087284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999" y="1163096"/>
            <a:ext cx="10908633" cy="5189578"/>
          </a:xfrm>
        </p:spPr>
        <p:txBody>
          <a:bodyPr/>
          <a:lstStyle/>
          <a:p>
            <a:pPr marL="152400" indent="0"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endParaRPr lang="en-US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endParaRPr lang="en-US" dirty="0">
              <a:solidFill>
                <a:srgbClr val="000000"/>
              </a:solidFill>
            </a:endParaRPr>
          </a:p>
          <a:p>
            <a:pPr marL="608965" indent="-456565"/>
            <a:endParaRPr lang="en-US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endParaRPr lang="en-US" dirty="0">
              <a:solidFill>
                <a:srgbClr val="000000"/>
              </a:solidFill>
            </a:endParaRPr>
          </a:p>
          <a:p>
            <a:pPr marL="608965" indent="-456565"/>
            <a:endParaRPr lang="en-US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endParaRPr lang="en-US" dirty="0">
              <a:solidFill>
                <a:srgbClr val="000000"/>
              </a:solidFill>
            </a:endParaRPr>
          </a:p>
          <a:p>
            <a:pPr marL="608965" indent="-456565"/>
            <a:endParaRPr lang="en-US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endParaRPr lang="en-US" dirty="0">
              <a:solidFill>
                <a:srgbClr val="000000"/>
              </a:solidFill>
            </a:endParaRPr>
          </a:p>
          <a:p>
            <a:pPr marL="608965" indent="-456565"/>
            <a:endParaRPr lang="en-US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endParaRPr lang="en-US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endParaRPr lang="en-US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r>
              <a:rPr lang="en-US" b="0" i="0" dirty="0">
                <a:solidFill>
                  <a:srgbClr val="000000"/>
                </a:solidFill>
                <a:effectLst/>
              </a:rPr>
              <a:t>PHC-Query is </a:t>
            </a:r>
            <a:r>
              <a:rPr lang="en-US" i="0" dirty="0">
                <a:solidFill>
                  <a:srgbClr val="000000"/>
                </a:solidFill>
                <a:effectLst/>
              </a:rPr>
              <a:t>at least one order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of magnitude faster than Online-Query </a:t>
            </a:r>
            <a:endParaRPr lang="en-US" dirty="0">
              <a:solidFill>
                <a:srgbClr val="000000"/>
              </a:solidFill>
            </a:endParaRPr>
          </a:p>
          <a:p>
            <a:pPr marL="608965" indent="-456565"/>
            <a:r>
              <a:rPr lang="en-US" b="0" i="0" dirty="0">
                <a:solidFill>
                  <a:srgbClr val="000000"/>
                </a:solidFill>
                <a:effectLst/>
              </a:rPr>
              <a:t>PHC-Query</a:t>
            </a:r>
            <a:r>
              <a:rPr lang="en-US" i="0" dirty="0">
                <a:solidFill>
                  <a:srgbClr val="000000"/>
                </a:solidFill>
                <a:effectLst/>
              </a:rPr>
              <a:t> is over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two orders </a:t>
            </a:r>
            <a:r>
              <a:rPr lang="en-US" i="0" dirty="0">
                <a:solidFill>
                  <a:srgbClr val="000000"/>
                </a:solidFill>
                <a:effectLst/>
              </a:rPr>
              <a:t>of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>
                <a:solidFill>
                  <a:srgbClr val="000000"/>
                </a:solidFill>
                <a:effectLst/>
              </a:rPr>
              <a:t>magnitude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i="0" dirty="0">
                <a:solidFill>
                  <a:srgbClr val="000000"/>
                </a:solidFill>
                <a:effectLst/>
              </a:rPr>
              <a:t>faster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in larger datasets than Online-Query. </a:t>
            </a:r>
            <a:endParaRPr lang="en-US" dirty="0">
              <a:solidFill>
                <a:srgbClr val="000000"/>
              </a:solidFill>
            </a:endParaRPr>
          </a:p>
          <a:p>
            <a:pPr marL="608965" indent="-456565"/>
            <a:r>
              <a:rPr lang="en-US" i="1" dirty="0">
                <a:solidFill>
                  <a:srgbClr val="000000"/>
                </a:solidFill>
              </a:rPr>
              <a:t>For </a:t>
            </a:r>
            <a:r>
              <a:rPr lang="en-US" i="1" dirty="0" err="1">
                <a:solidFill>
                  <a:srgbClr val="C00000"/>
                </a:solidFill>
              </a:rPr>
              <a:t>W</a:t>
            </a:r>
            <a:r>
              <a:rPr lang="en-US" b="0" i="1" dirty="0" err="1">
                <a:solidFill>
                  <a:srgbClr val="C00000"/>
                </a:solidFill>
                <a:effectLst/>
              </a:rPr>
              <a:t>ikiTalk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PHC-Queries on average take an average </a:t>
            </a:r>
            <a:r>
              <a:rPr lang="en-US" b="1" i="0" dirty="0">
                <a:solidFill>
                  <a:srgbClr val="000000"/>
                </a:solidFill>
                <a:effectLst/>
              </a:rPr>
              <a:t>2ms </a:t>
            </a:r>
            <a:r>
              <a:rPr lang="en-US" i="0" dirty="0">
                <a:solidFill>
                  <a:srgbClr val="000000"/>
                </a:solidFill>
                <a:effectLst/>
              </a:rPr>
              <a:t>for each query;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Online-Quer</a:t>
            </a:r>
            <a:r>
              <a:rPr lang="en-US" dirty="0">
                <a:solidFill>
                  <a:srgbClr val="000000"/>
                </a:solidFill>
              </a:rPr>
              <a:t>ies on average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take up to </a:t>
            </a:r>
            <a:r>
              <a:rPr lang="en-US" b="1" i="0" dirty="0">
                <a:solidFill>
                  <a:srgbClr val="000000"/>
                </a:solidFill>
                <a:effectLst/>
              </a:rPr>
              <a:t>165ms</a:t>
            </a:r>
            <a:br>
              <a:rPr lang="en-US" dirty="0"/>
            </a:br>
            <a:endParaRPr lang="en-HK" dirty="0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D9CC2D85-0A43-4C7F-8093-11814AF0B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163096"/>
            <a:ext cx="10571748" cy="35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6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239032"/>
            <a:ext cx="9889956" cy="763600"/>
          </a:xfrm>
        </p:spPr>
        <p:txBody>
          <a:bodyPr/>
          <a:lstStyle/>
          <a:p>
            <a:r>
              <a:rPr lang="en-HK" dirty="0"/>
              <a:t>Index Construction Time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C3681291-98D6-4FAB-ABBE-2C1CC03D4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52" y="1163096"/>
            <a:ext cx="10583780" cy="339687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D28AC6D-4643-4549-A881-4FB3E301797A}"/>
              </a:ext>
            </a:extLst>
          </p:cNvPr>
          <p:cNvSpPr txBox="1">
            <a:spLocks/>
          </p:cNvSpPr>
          <p:nvPr/>
        </p:nvSpPr>
        <p:spPr bwMode="auto">
          <a:xfrm>
            <a:off x="761999" y="1163096"/>
            <a:ext cx="10680033" cy="518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609585" lvl="0" indent="-457189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○"/>
              <a:defRPr>
                <a:solidFill>
                  <a:schemeClr val="tx1"/>
                </a:solidFill>
                <a:latin typeface="+mn-lt"/>
              </a:defRPr>
            </a:lvl2pPr>
            <a:lvl3pPr marL="1828754" lvl="2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1600">
                <a:solidFill>
                  <a:schemeClr val="tx1"/>
                </a:solidFill>
                <a:latin typeface="+mn-lt"/>
              </a:defRPr>
            </a:lvl3pPr>
            <a:lvl4pPr marL="2438339" lvl="3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●"/>
              <a:defRPr sz="1400">
                <a:solidFill>
                  <a:schemeClr val="tx1"/>
                </a:solidFill>
                <a:latin typeface="+mn-lt"/>
              </a:defRPr>
            </a:lvl4pPr>
            <a:lvl5pPr marL="3047924" lvl="4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1200">
                <a:solidFill>
                  <a:schemeClr val="tx1"/>
                </a:solidFill>
                <a:latin typeface="+mn-lt"/>
              </a:defRPr>
            </a:lvl5pPr>
            <a:lvl6pPr marL="3657509" lvl="5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6pPr>
            <a:lvl7pPr marL="4267093" lvl="6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4876678" lvl="7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2000">
                <a:solidFill>
                  <a:schemeClr val="tx1"/>
                </a:solidFill>
                <a:latin typeface="+mn-lt"/>
              </a:defRPr>
            </a:lvl8pPr>
            <a:lvl9pPr marL="5486263" lvl="8" indent="-423323" algn="l" rtl="0" fontAlgn="base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8965" indent="-456565"/>
            <a:endParaRPr kumimoji="0" lang="en-US" kern="0" dirty="0">
              <a:solidFill>
                <a:srgbClr val="000000"/>
              </a:solidFill>
            </a:endParaRPr>
          </a:p>
          <a:p>
            <a:pPr marL="608965" indent="-456565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endParaRPr lang="en-US" sz="1800" dirty="0">
              <a:solidFill>
                <a:srgbClr val="000000"/>
              </a:solidFill>
            </a:endParaRPr>
          </a:p>
          <a:p>
            <a:pPr marL="608965" indent="-456565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endParaRPr lang="en-US" sz="1800" dirty="0">
              <a:solidFill>
                <a:srgbClr val="000000"/>
              </a:solidFill>
            </a:endParaRPr>
          </a:p>
          <a:p>
            <a:pPr marL="608965" indent="-456565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endParaRPr lang="en-US" sz="1800" dirty="0">
              <a:solidFill>
                <a:srgbClr val="000000"/>
              </a:solidFill>
            </a:endParaRPr>
          </a:p>
          <a:p>
            <a:pPr marL="608965" indent="-456565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endParaRPr lang="en-US" sz="1800" dirty="0">
              <a:solidFill>
                <a:srgbClr val="000000"/>
              </a:solidFill>
            </a:endParaRPr>
          </a:p>
          <a:p>
            <a:pPr marL="608965" indent="-456565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endParaRPr lang="en-US" sz="1800" dirty="0">
              <a:solidFill>
                <a:srgbClr val="000000"/>
              </a:solidFill>
            </a:endParaRPr>
          </a:p>
          <a:p>
            <a:pPr marL="608965" indent="-456565"/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152400" indent="0">
              <a:buNone/>
            </a:pP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608965" indent="-456565"/>
            <a:r>
              <a:rPr lang="en-US" b="0" i="0" dirty="0">
                <a:solidFill>
                  <a:srgbClr val="000000"/>
                </a:solidFill>
                <a:effectLst/>
              </a:rPr>
              <a:t>PHC-Construct∗ is several orders of magnitude faster than PHC-Construct </a:t>
            </a:r>
          </a:p>
          <a:p>
            <a:pPr marL="608965" indent="-456565"/>
            <a:r>
              <a:rPr lang="en-US" b="0" i="1" dirty="0" err="1">
                <a:solidFill>
                  <a:srgbClr val="C00000"/>
                </a:solidFill>
                <a:effectLst/>
              </a:rPr>
              <a:t>CollegeMsg</a:t>
            </a:r>
            <a:r>
              <a:rPr lang="en-US" b="0" i="1" dirty="0">
                <a:solidFill>
                  <a:srgbClr val="000000"/>
                </a:solidFill>
                <a:effectLst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the PHC-Construct∗ takes about 2</a:t>
            </a:r>
            <a:r>
              <a:rPr lang="en-US" b="0" i="1" dirty="0">
                <a:solidFill>
                  <a:srgbClr val="000000"/>
                </a:solidFill>
                <a:effectLst/>
              </a:rPr>
              <a:t>.</a:t>
            </a:r>
            <a:r>
              <a:rPr lang="en-US" b="0" i="0" dirty="0">
                <a:solidFill>
                  <a:srgbClr val="000000"/>
                </a:solidFill>
                <a:effectLst/>
              </a:rPr>
              <a:t>5s, PHC-Construct takes up to 620s. </a:t>
            </a:r>
            <a:endParaRPr lang="en-US" dirty="0">
              <a:solidFill>
                <a:srgbClr val="000000"/>
              </a:solidFill>
            </a:endParaRPr>
          </a:p>
          <a:p>
            <a:pPr marL="608965" indent="-456565"/>
            <a:r>
              <a:rPr lang="en-US" b="0" i="1" dirty="0">
                <a:solidFill>
                  <a:srgbClr val="C00000"/>
                </a:solidFill>
                <a:effectLst/>
              </a:rPr>
              <a:t>DBLP</a:t>
            </a:r>
            <a:r>
              <a:rPr lang="en-US" b="0" i="1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and </a:t>
            </a:r>
            <a:r>
              <a:rPr lang="en-US" b="0" i="1" dirty="0" err="1">
                <a:solidFill>
                  <a:srgbClr val="C00000"/>
                </a:solidFill>
                <a:effectLst/>
              </a:rPr>
              <a:t>WikiTalk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PHC-Construct∗ finishes in 14mins and in about 2hrs respectively</a:t>
            </a:r>
            <a:r>
              <a:rPr lang="en-US" dirty="0"/>
              <a:t> </a:t>
            </a:r>
            <a:br>
              <a:rPr lang="en-US" dirty="0"/>
            </a:br>
            <a:br>
              <a:rPr kumimoji="0" lang="en-US" kern="0" dirty="0"/>
            </a:br>
            <a:endParaRPr kumimoji="0" lang="en-HK" kern="0" dirty="0"/>
          </a:p>
        </p:txBody>
      </p:sp>
    </p:spTree>
    <p:extLst>
      <p:ext uri="{BB962C8B-B14F-4D97-AF65-F5344CB8AC3E}">
        <p14:creationId xmlns:p14="http://schemas.microsoft.com/office/powerpoint/2010/main" val="70974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239032"/>
            <a:ext cx="9719000" cy="763600"/>
          </a:xfrm>
        </p:spPr>
        <p:txBody>
          <a:bodyPr/>
          <a:lstStyle/>
          <a:p>
            <a:r>
              <a:rPr lang="en-HK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AEC61-44F5-4CD5-872B-CF087284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999" y="1151400"/>
            <a:ext cx="10724147" cy="4555200"/>
          </a:xfrm>
        </p:spPr>
        <p:txBody>
          <a:bodyPr/>
          <a:lstStyle/>
          <a:p>
            <a:pPr marL="608965" indent="-457200">
              <a:lnSpc>
                <a:spcPct val="150000"/>
              </a:lnSpc>
            </a:pPr>
            <a:r>
              <a:rPr lang="en-HK" sz="2400" dirty="0"/>
              <a:t>First systematic work for the </a:t>
            </a:r>
            <a:r>
              <a:rPr lang="en-US" sz="2400" b="0" dirty="0">
                <a:solidFill>
                  <a:srgbClr val="000000"/>
                </a:solidFill>
                <a:effectLst/>
              </a:rPr>
              <a:t>problem of efficiently querying historical</a:t>
            </a:r>
            <a:br>
              <a:rPr lang="en-US" sz="2400" b="0" dirty="0">
                <a:solidFill>
                  <a:srgbClr val="000000"/>
                </a:solidFill>
                <a:effectLst/>
              </a:rPr>
            </a:br>
            <a:r>
              <a:rPr lang="en-US" sz="2400" b="0" dirty="0">
                <a:solidFill>
                  <a:srgbClr val="000000"/>
                </a:solidFill>
                <a:effectLst/>
              </a:rPr>
              <a:t>𝑘-cores in a large temporal graph 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for every time window</a:t>
            </a:r>
            <a:r>
              <a:rPr lang="en-US" sz="2400" b="0" dirty="0">
                <a:solidFill>
                  <a:srgbClr val="000000"/>
                </a:solidFill>
                <a:effectLst/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pPr marL="608965" indent="-457200"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</a:rPr>
              <a:t>An index-based solution for historical 𝑘-core queries. </a:t>
            </a:r>
          </a:p>
          <a:p>
            <a:pPr marL="608965" indent="-457200"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</a:rPr>
              <a:t>An elegant index structure whose size is bounded by 𝑂(𝑚∗ ·𝑡), where</a:t>
            </a:r>
            <a:br>
              <a:rPr lang="en-US" sz="2400" b="0" dirty="0">
                <a:solidFill>
                  <a:srgbClr val="000000"/>
                </a:solidFill>
                <a:effectLst/>
              </a:rPr>
            </a:br>
            <a:r>
              <a:rPr lang="en-US" sz="2400" b="0" dirty="0">
                <a:solidFill>
                  <a:srgbClr val="000000"/>
                </a:solidFill>
                <a:effectLst/>
              </a:rPr>
              <a:t>𝑡 ≪ 𝑡𝑚𝑎𝑥 in practice.</a:t>
            </a:r>
          </a:p>
          <a:p>
            <a:pPr marL="608965" indent="-457200"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effectLst/>
              </a:rPr>
              <a:t>An optimized index construction algorithm</a:t>
            </a:r>
            <a:r>
              <a:rPr lang="en-US" sz="2400" dirty="0">
                <a:solidFill>
                  <a:srgbClr val="000000"/>
                </a:solidFill>
              </a:rPr>
              <a:t>, where we</a:t>
            </a:r>
            <a:r>
              <a:rPr lang="en-US" sz="2400" b="0" dirty="0">
                <a:solidFill>
                  <a:srgbClr val="000000"/>
                </a:solidFill>
                <a:effectLst/>
              </a:rPr>
              <a:t> propose a new</a:t>
            </a:r>
            <a:br>
              <a:rPr lang="en-US" sz="2400" b="0" dirty="0">
                <a:solidFill>
                  <a:srgbClr val="000000"/>
                </a:solidFill>
                <a:effectLst/>
              </a:rPr>
            </a:br>
            <a:r>
              <a:rPr lang="en-US" sz="2400" b="0" dirty="0">
                <a:solidFill>
                  <a:srgbClr val="000000"/>
                </a:solidFill>
                <a:effectLst/>
              </a:rPr>
              <a:t>paradigm that compute and update the core time of each vertex.</a:t>
            </a:r>
            <a:br>
              <a:rPr lang="en-US" b="0" dirty="0">
                <a:solidFill>
                  <a:srgbClr val="000000"/>
                </a:solidFill>
                <a:effectLst/>
              </a:rPr>
            </a:br>
            <a:endParaRPr lang="en-HK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62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239032"/>
            <a:ext cx="4267200" cy="763600"/>
          </a:xfrm>
        </p:spPr>
        <p:txBody>
          <a:bodyPr/>
          <a:lstStyle/>
          <a:p>
            <a:r>
              <a:rPr lang="en-HK" dirty="0"/>
              <a:t>The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1999" y="1106785"/>
                <a:ext cx="10611853" cy="4956663"/>
              </a:xfrm>
            </p:spPr>
            <p:txBody>
              <a:bodyPr/>
              <a:lstStyle/>
              <a:p>
                <a:pPr marL="152396" indent="0">
                  <a:buNone/>
                </a:pPr>
                <a:endParaRPr lang="en-HK" sz="2400" b="1" dirty="0"/>
              </a:p>
              <a:p>
                <a:r>
                  <a:rPr lang="en-HK" sz="2400" dirty="0"/>
                  <a:t>There are many big social networks in which network communities exist as dense subgraphs.</a:t>
                </a:r>
              </a:p>
              <a:p>
                <a:pPr lvl="1"/>
                <a:r>
                  <a:rPr lang="en-HK" sz="2400" dirty="0"/>
                  <a:t>Find community for user-given query node(s). </a:t>
                </a:r>
              </a:p>
              <a:p>
                <a:pPr lvl="1"/>
                <a:r>
                  <a:rPr lang="en-HK" sz="2400" dirty="0"/>
                  <a:t>Enumerate or list all structures which are a user-given condition. (e.g., k-truss, subgraph)</a:t>
                </a:r>
                <a:br>
                  <a:rPr lang="en-HK" sz="2400" dirty="0"/>
                </a:br>
                <a:r>
                  <a:rPr lang="en-HK" sz="2400" dirty="0"/>
                  <a:t> </a:t>
                </a:r>
              </a:p>
              <a:p>
                <a:r>
                  <a:rPr lang="en-HK" sz="2400" b="1" dirty="0">
                    <a:solidFill>
                      <a:srgbClr val="0070C0"/>
                    </a:solidFill>
                  </a:rPr>
                  <a:t>k-core</a:t>
                </a:r>
                <a:r>
                  <a:rPr lang="en-HK" sz="2400" dirty="0"/>
                  <a:t> 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is a fundamental model used to capture cohesive subgraphs.</a:t>
                </a:r>
              </a:p>
              <a:p>
                <a:pPr lvl="1"/>
                <a:r>
                  <a:rPr lang="en-US" sz="2400" dirty="0"/>
                  <a:t>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-core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an induced subgraph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where every vertex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has at least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degree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b="0" i="0" dirty="0">
                  <a:solidFill>
                    <a:srgbClr val="000000"/>
                  </a:solidFill>
                  <a:effectLst/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1999" y="1106785"/>
                <a:ext cx="10611853" cy="4956663"/>
              </a:xfrm>
              <a:blipFill>
                <a:blip r:embed="rId5"/>
                <a:stretch>
                  <a:fillRect r="-17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48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239032"/>
            <a:ext cx="7363428" cy="763600"/>
          </a:xfrm>
        </p:spPr>
        <p:txBody>
          <a:bodyPr/>
          <a:lstStyle/>
          <a:p>
            <a:r>
              <a:rPr lang="en-HK" dirty="0"/>
              <a:t>Temporal Graphs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8FF1B080-648A-475A-A0C1-8658740D4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44493"/>
            <a:ext cx="4977414" cy="283708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AF6D56-562D-4DFA-B234-C700BAA9BC1F}"/>
              </a:ext>
            </a:extLst>
          </p:cNvPr>
          <p:cNvSpPr txBox="1">
            <a:spLocks/>
          </p:cNvSpPr>
          <p:nvPr/>
        </p:nvSpPr>
        <p:spPr bwMode="auto">
          <a:xfrm>
            <a:off x="762000" y="1106786"/>
            <a:ext cx="10018295" cy="232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609585" lvl="0" indent="-457189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○"/>
              <a:defRPr>
                <a:solidFill>
                  <a:schemeClr val="tx1"/>
                </a:solidFill>
                <a:latin typeface="+mn-lt"/>
              </a:defRPr>
            </a:lvl2pPr>
            <a:lvl3pPr marL="1828754" lvl="2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1600">
                <a:solidFill>
                  <a:schemeClr val="tx1"/>
                </a:solidFill>
                <a:latin typeface="+mn-lt"/>
              </a:defRPr>
            </a:lvl3pPr>
            <a:lvl4pPr marL="2438339" lvl="3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●"/>
              <a:defRPr sz="1400">
                <a:solidFill>
                  <a:schemeClr val="tx1"/>
                </a:solidFill>
                <a:latin typeface="+mn-lt"/>
              </a:defRPr>
            </a:lvl4pPr>
            <a:lvl5pPr marL="3047924" lvl="4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1200">
                <a:solidFill>
                  <a:schemeClr val="tx1"/>
                </a:solidFill>
                <a:latin typeface="+mn-lt"/>
              </a:defRPr>
            </a:lvl5pPr>
            <a:lvl6pPr marL="3657509" lvl="5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6pPr>
            <a:lvl7pPr marL="4267093" lvl="6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4876678" lvl="7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2000">
                <a:solidFill>
                  <a:schemeClr val="tx1"/>
                </a:solidFill>
                <a:latin typeface="+mn-lt"/>
              </a:defRPr>
            </a:lvl8pPr>
            <a:lvl9pPr marL="5486263" lvl="8" indent="-423323" algn="l" rtl="0" fontAlgn="base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HK" sz="2400" dirty="0">
              <a:cs typeface="Arial"/>
            </a:endParaRPr>
          </a:p>
          <a:p>
            <a:r>
              <a:rPr lang="en-HK" sz="2400" dirty="0">
                <a:cs typeface="Arial"/>
              </a:rPr>
              <a:t>There can be multiple edges between any two vertices, where each edge has a </a:t>
            </a:r>
            <a:r>
              <a:rPr lang="en-HK" sz="2400" b="1" dirty="0">
                <a:cs typeface="Arial"/>
              </a:rPr>
              <a:t>timestamp</a:t>
            </a:r>
            <a:r>
              <a:rPr lang="en-HK" sz="2400" dirty="0">
                <a:cs typeface="Arial"/>
              </a:rPr>
              <a:t> associated.</a:t>
            </a:r>
          </a:p>
          <a:p>
            <a:endParaRPr kumimoji="0" lang="en-US" sz="2400" kern="0" dirty="0">
              <a:cs typeface="Arial"/>
            </a:endParaRPr>
          </a:p>
          <a:p>
            <a:r>
              <a:rPr lang="en-HK" sz="2400" b="1" i="1" dirty="0">
                <a:solidFill>
                  <a:srgbClr val="0070C0"/>
                </a:solidFill>
                <a:ea typeface="+mn-lt"/>
                <a:cs typeface="+mn-lt"/>
              </a:rPr>
              <a:t>Graph snapshot</a:t>
            </a:r>
            <a:r>
              <a:rPr lang="en-HK" sz="2400" b="1" dirty="0">
                <a:ea typeface="+mn-lt"/>
                <a:cs typeface="+mn-lt"/>
              </a:rPr>
              <a:t>: </a:t>
            </a:r>
            <a:r>
              <a:rPr lang="en-HK" sz="2400" dirty="0">
                <a:ea typeface="+mn-lt"/>
                <a:cs typeface="+mn-lt"/>
              </a:rPr>
              <a:t>An induced subgraph where all edges fall within a defined time-window.</a:t>
            </a:r>
            <a:br>
              <a:rPr lang="en-HK" dirty="0">
                <a:ea typeface="+mn-lt"/>
                <a:cs typeface="+mn-lt"/>
              </a:rPr>
            </a:br>
            <a:endParaRPr lang="en-HK" dirty="0">
              <a:ea typeface="+mn-lt"/>
              <a:cs typeface="+mn-lt"/>
            </a:endParaRPr>
          </a:p>
          <a:p>
            <a:endParaRPr lang="en-HK" dirty="0">
              <a:cs typeface="Arial"/>
            </a:endParaRPr>
          </a:p>
          <a:p>
            <a:endParaRPr kumimoji="0" lang="en-US" kern="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5C165F7-3D09-4EF1-A0F8-92FCFA6714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630" r="-7576" b="1999"/>
          <a:stretch/>
        </p:blipFill>
        <p:spPr>
          <a:xfrm>
            <a:off x="5959709" y="4159360"/>
            <a:ext cx="5912191" cy="20588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50DE3-A522-469D-A0E6-9014BFC635BD}"/>
              </a:ext>
            </a:extLst>
          </p:cNvPr>
          <p:cNvSpPr/>
          <p:nvPr/>
        </p:nvSpPr>
        <p:spPr bwMode="auto">
          <a:xfrm>
            <a:off x="10768290" y="5928002"/>
            <a:ext cx="759027" cy="2902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6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33" y="242456"/>
            <a:ext cx="11360800" cy="763600"/>
          </a:xfrm>
        </p:spPr>
        <p:txBody>
          <a:bodyPr/>
          <a:lstStyle/>
          <a:p>
            <a:r>
              <a:rPr lang="en-HK" dirty="0"/>
              <a:t>Historical K-Core Query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411" y="1125260"/>
            <a:ext cx="10861980" cy="3254235"/>
          </a:xfrm>
        </p:spPr>
        <p:txBody>
          <a:bodyPr/>
          <a:lstStyle/>
          <a:p>
            <a:pPr marL="152396" indent="0">
              <a:buNone/>
            </a:pPr>
            <a:endParaRPr lang="en-HK" dirty="0">
              <a:cs typeface="Arial"/>
            </a:endParaRPr>
          </a:p>
          <a:p>
            <a:endParaRPr lang="en-HK" dirty="0">
              <a:cs typeface="Arial"/>
            </a:endParaRPr>
          </a:p>
          <a:p>
            <a:pPr marL="152396" indent="0">
              <a:buNone/>
            </a:pPr>
            <a:endParaRPr lang="en-HK" dirty="0">
              <a:cs typeface="Arial"/>
            </a:endParaRPr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AF32A9E-EC9E-4D6B-A99A-48D95A981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188" y="195461"/>
            <a:ext cx="5017812" cy="3190136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7ECBB6B-BDB8-426F-8F48-F1A5D9E45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88" y="3675652"/>
            <a:ext cx="4964993" cy="298688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DAA26-BFCF-4FC6-86D8-9AB758D45C99}"/>
              </a:ext>
            </a:extLst>
          </p:cNvPr>
          <p:cNvSpPr txBox="1">
            <a:spLocks/>
          </p:cNvSpPr>
          <p:nvPr/>
        </p:nvSpPr>
        <p:spPr bwMode="auto">
          <a:xfrm>
            <a:off x="762000" y="1106786"/>
            <a:ext cx="5650187" cy="45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609585" lvl="0" indent="-457189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○"/>
              <a:defRPr>
                <a:solidFill>
                  <a:schemeClr val="tx1"/>
                </a:solidFill>
                <a:latin typeface="+mn-lt"/>
              </a:defRPr>
            </a:lvl2pPr>
            <a:lvl3pPr marL="1828754" lvl="2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1600">
                <a:solidFill>
                  <a:schemeClr val="tx1"/>
                </a:solidFill>
                <a:latin typeface="+mn-lt"/>
              </a:defRPr>
            </a:lvl3pPr>
            <a:lvl4pPr marL="2438339" lvl="3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●"/>
              <a:defRPr sz="1400">
                <a:solidFill>
                  <a:schemeClr val="tx1"/>
                </a:solidFill>
                <a:latin typeface="+mn-lt"/>
              </a:defRPr>
            </a:lvl4pPr>
            <a:lvl5pPr marL="3047924" lvl="4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1200">
                <a:solidFill>
                  <a:schemeClr val="tx1"/>
                </a:solidFill>
                <a:latin typeface="+mn-lt"/>
              </a:defRPr>
            </a:lvl5pPr>
            <a:lvl6pPr marL="3657509" lvl="5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6pPr>
            <a:lvl7pPr marL="4267093" lvl="6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4876678" lvl="7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2000">
                <a:solidFill>
                  <a:schemeClr val="tx1"/>
                </a:solidFill>
                <a:latin typeface="+mn-lt"/>
              </a:defRPr>
            </a:lvl8pPr>
            <a:lvl9pPr marL="5486263" lvl="8" indent="-423323" algn="l" rtl="0" fontAlgn="base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800" dirty="0"/>
          </a:p>
          <a:p>
            <a:r>
              <a:rPr lang="en-US" sz="2800" dirty="0"/>
              <a:t>Given a time window </a:t>
            </a:r>
            <a:r>
              <a:rPr lang="en-HK" sz="28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HK" sz="2800" b="0" i="1" dirty="0">
                <a:solidFill>
                  <a:srgbClr val="000000"/>
                </a:solidFill>
                <a:effectLst/>
              </a:rPr>
              <a:t>𝑡𝑠, 𝑡𝑒 </a:t>
            </a:r>
            <a:r>
              <a:rPr lang="en-HK" sz="2800" b="0" i="0" dirty="0">
                <a:solidFill>
                  <a:srgbClr val="000000"/>
                </a:solidFill>
                <a:effectLst/>
              </a:rPr>
              <a:t>] </a:t>
            </a:r>
            <a:r>
              <a:rPr lang="en-US" sz="2800" dirty="0"/>
              <a:t>and an integer </a:t>
            </a:r>
            <a:r>
              <a:rPr lang="en-US" sz="2800" i="1" dirty="0"/>
              <a:t>𝑘</a:t>
            </a:r>
            <a:r>
              <a:rPr lang="en-US" sz="2800" dirty="0"/>
              <a:t>, find the </a:t>
            </a:r>
            <a:r>
              <a:rPr lang="en-US" sz="2800" i="1" dirty="0"/>
              <a:t>𝑘</a:t>
            </a:r>
            <a:r>
              <a:rPr lang="en-US" sz="2800" dirty="0"/>
              <a:t>-core in the </a:t>
            </a:r>
            <a:r>
              <a:rPr lang="en-US" sz="2800" b="1" dirty="0"/>
              <a:t>graph snapshot </a:t>
            </a:r>
            <a:r>
              <a:rPr lang="en-US" sz="2800" dirty="0"/>
              <a:t>of the query time window.  </a:t>
            </a:r>
            <a:endParaRPr lang="en-HK" sz="2800" dirty="0">
              <a:cs typeface="Arial"/>
            </a:endParaRPr>
          </a:p>
          <a:p>
            <a:endParaRPr lang="en-US" sz="2800" dirty="0"/>
          </a:p>
          <a:p>
            <a:r>
              <a:rPr lang="en-US" sz="2800" dirty="0">
                <a:solidFill>
                  <a:srgbClr val="000000"/>
                </a:solidFill>
              </a:rPr>
              <a:t>It could be useful to analyze the evolution of k-cores memberships…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kumimoji="0" lang="en-HK" kern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69564E-6BE1-4BC8-B0D6-0B56C7CDD4A9}"/>
              </a:ext>
            </a:extLst>
          </p:cNvPr>
          <p:cNvSpPr/>
          <p:nvPr/>
        </p:nvSpPr>
        <p:spPr bwMode="auto">
          <a:xfrm>
            <a:off x="9206148" y="6387670"/>
            <a:ext cx="1074195" cy="3148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8023C-FD2F-49A6-BD29-66C1F2BE7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3491" y="3103793"/>
            <a:ext cx="1103472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5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46" y="247944"/>
            <a:ext cx="8460456" cy="763600"/>
          </a:xfrm>
        </p:spPr>
        <p:txBody>
          <a:bodyPr/>
          <a:lstStyle/>
          <a:p>
            <a:r>
              <a:rPr lang="en-HK" dirty="0"/>
              <a:t>An Index-based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AEC61-44F5-4CD5-872B-CF087284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106786"/>
            <a:ext cx="9719000" cy="4555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HK" sz="2600" dirty="0">
                <a:ea typeface="+mn-lt"/>
                <a:cs typeface="+mn-lt"/>
              </a:rPr>
              <a:t>A naïve online solution: Perform</a:t>
            </a:r>
            <a:r>
              <a:rPr lang="en-HK" sz="2600" b="1" dirty="0">
                <a:ea typeface="+mn-lt"/>
                <a:cs typeface="+mn-lt"/>
              </a:rPr>
              <a:t> </a:t>
            </a:r>
            <a:r>
              <a:rPr lang="en-HK" sz="2600" b="1" dirty="0">
                <a:solidFill>
                  <a:srgbClr val="0070C0"/>
                </a:solidFill>
                <a:ea typeface="+mn-lt"/>
                <a:cs typeface="+mn-lt"/>
              </a:rPr>
              <a:t>core decomposition </a:t>
            </a:r>
            <a:r>
              <a:rPr lang="en-HK" sz="2600" dirty="0">
                <a:ea typeface="+mn-lt"/>
                <a:cs typeface="+mn-lt"/>
              </a:rPr>
              <a:t>for</a:t>
            </a:r>
            <a:r>
              <a:rPr lang="en-HK" sz="2600" b="1" dirty="0">
                <a:ea typeface="+mn-lt"/>
                <a:cs typeface="+mn-lt"/>
              </a:rPr>
              <a:t> </a:t>
            </a:r>
            <a:r>
              <a:rPr lang="en-HK" sz="2600" dirty="0">
                <a:ea typeface="+mn-lt"/>
                <a:cs typeface="+mn-lt"/>
              </a:rPr>
              <a:t>the</a:t>
            </a:r>
            <a:r>
              <a:rPr lang="en-HK" sz="2600" b="1" dirty="0">
                <a:ea typeface="+mn-lt"/>
                <a:cs typeface="+mn-lt"/>
              </a:rPr>
              <a:t> </a:t>
            </a:r>
            <a:r>
              <a:rPr lang="en-HK" sz="2600" dirty="0">
                <a:ea typeface="+mn-lt"/>
                <a:cs typeface="+mn-lt"/>
              </a:rPr>
              <a:t>graph snapshot. </a:t>
            </a:r>
          </a:p>
          <a:p>
            <a:pPr lvl="1">
              <a:spcBef>
                <a:spcPts val="1200"/>
              </a:spcBef>
            </a:pPr>
            <a:r>
              <a:rPr lang="en-US" sz="2400" b="0" dirty="0">
                <a:solidFill>
                  <a:srgbClr val="000000"/>
                </a:solidFill>
                <a:effectLst/>
              </a:rPr>
              <a:t>Given an integer 𝑘, all 𝑘-cores of a graph 𝐺 can be computed in 𝑂(𝑚) time where 𝑚 represents the number of edges in 𝐺.</a:t>
            </a:r>
          </a:p>
          <a:p>
            <a:pPr lvl="1">
              <a:spcBef>
                <a:spcPts val="1200"/>
              </a:spcBef>
            </a:pPr>
            <a:r>
              <a:rPr lang="en-HK" sz="2600" b="1" dirty="0">
                <a:cs typeface="Arial"/>
              </a:rPr>
              <a:t>Disadvantage</a:t>
            </a:r>
            <a:r>
              <a:rPr lang="en-HK" sz="2600" dirty="0">
                <a:cs typeface="Arial"/>
              </a:rPr>
              <a:t>:</a:t>
            </a:r>
            <a:r>
              <a:rPr lang="en-HK" sz="2600" b="1" dirty="0">
                <a:cs typeface="Arial"/>
              </a:rPr>
              <a:t> </a:t>
            </a:r>
            <a:r>
              <a:rPr lang="en-HK" sz="2600" dirty="0">
                <a:cs typeface="Arial"/>
              </a:rPr>
              <a:t>cannot effectively query multiple snapshots.</a:t>
            </a:r>
            <a:endParaRPr lang="en-US" sz="2600" b="0" i="0" dirty="0">
              <a:solidFill>
                <a:srgbClr val="000000"/>
              </a:solidFill>
              <a:effectLst/>
              <a:latin typeface="LinLibertineT"/>
            </a:endParaRPr>
          </a:p>
          <a:p>
            <a:pPr>
              <a:spcBef>
                <a:spcPts val="1200"/>
              </a:spcBef>
            </a:pPr>
            <a:r>
              <a:rPr lang="en-US" sz="2600" i="0" dirty="0">
                <a:solidFill>
                  <a:srgbClr val="000000"/>
                </a:solidFill>
                <a:effectLst/>
              </a:rPr>
              <a:t>We want to design an </a:t>
            </a:r>
            <a:r>
              <a:rPr lang="en-US" sz="2600" b="1" i="0" dirty="0">
                <a:solidFill>
                  <a:srgbClr val="000000"/>
                </a:solidFill>
                <a:effectLst/>
              </a:rPr>
              <a:t>index-based solution </a:t>
            </a:r>
            <a:r>
              <a:rPr lang="en-US" sz="2600" i="0" dirty="0">
                <a:solidFill>
                  <a:srgbClr val="000000"/>
                </a:solidFill>
                <a:effectLst/>
              </a:rPr>
              <a:t>to support the historical </a:t>
            </a:r>
            <a:r>
              <a:rPr lang="en-US" sz="2600" i="1" dirty="0">
                <a:solidFill>
                  <a:srgbClr val="000000"/>
                </a:solidFill>
                <a:effectLst/>
              </a:rPr>
              <a:t>𝑘</a:t>
            </a:r>
            <a:r>
              <a:rPr lang="en-US" sz="2600" i="0" dirty="0">
                <a:solidFill>
                  <a:srgbClr val="000000"/>
                </a:solidFill>
                <a:effectLst/>
              </a:rPr>
              <a:t>-core query for </a:t>
            </a:r>
            <a:r>
              <a:rPr lang="en-US" sz="2600" i="0" dirty="0">
                <a:solidFill>
                  <a:srgbClr val="FF0000"/>
                </a:solidFill>
                <a:effectLst/>
              </a:rPr>
              <a:t>every possible time window </a:t>
            </a:r>
            <a:r>
              <a:rPr lang="en-US" sz="2600" i="0" dirty="0">
                <a:solidFill>
                  <a:srgbClr val="000000"/>
                </a:solidFill>
                <a:effectLst/>
              </a:rPr>
              <a:t>and integer </a:t>
            </a:r>
            <a:r>
              <a:rPr lang="en-US" sz="2600" i="1" dirty="0">
                <a:solidFill>
                  <a:srgbClr val="000000"/>
                </a:solidFill>
                <a:effectLst/>
              </a:rPr>
              <a:t>𝑘</a:t>
            </a:r>
            <a:r>
              <a:rPr lang="en-US" sz="2600" i="0" dirty="0">
                <a:solidFill>
                  <a:srgbClr val="000000"/>
                </a:solidFill>
                <a:effectLst/>
              </a:rPr>
              <a:t>.</a:t>
            </a:r>
            <a:r>
              <a:rPr lang="en-US" sz="2600" dirty="0"/>
              <a:t> </a:t>
            </a:r>
            <a:endParaRPr lang="en-HK" sz="2600" b="1" dirty="0"/>
          </a:p>
        </p:txBody>
      </p:sp>
    </p:spTree>
    <p:extLst>
      <p:ext uri="{BB962C8B-B14F-4D97-AF65-F5344CB8AC3E}">
        <p14:creationId xmlns:p14="http://schemas.microsoft.com/office/powerpoint/2010/main" val="419107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32" y="236606"/>
            <a:ext cx="11360800" cy="763600"/>
          </a:xfrm>
        </p:spPr>
        <p:txBody>
          <a:bodyPr/>
          <a:lstStyle/>
          <a:p>
            <a:r>
              <a:rPr lang="en-HK" dirty="0"/>
              <a:t>The Challenge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67411" y="1125260"/>
                <a:ext cx="10861980" cy="3254235"/>
              </a:xfrm>
            </p:spPr>
            <p:txBody>
              <a:bodyPr/>
              <a:lstStyle/>
              <a:p>
                <a:r>
                  <a:rPr lang="en-HK" sz="2400" dirty="0">
                    <a:cs typeface="Arial"/>
                  </a:rPr>
                  <a:t>There are </a:t>
                </a:r>
                <a14:m>
                  <m:oMath xmlns:m="http://schemas.openxmlformats.org/officeDocument/2006/math">
                    <m:r>
                      <a:rPr lang="en-HK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𝑶</m:t>
                    </m:r>
                    <m:r>
                      <a:rPr lang="en-HK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p>
                      <m:sSupPr>
                        <m:ctrlPr>
                          <a:rPr lang="en-HK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HK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HK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𝑻</m:t>
                            </m:r>
                          </m:e>
                          <m:sub>
                            <m:r>
                              <a:rPr lang="en-HK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𝒎𝒂𝒙</m:t>
                            </m:r>
                          </m:sub>
                        </m:sSub>
                      </m:e>
                      <m:sup>
                        <m:r>
                          <a:rPr lang="en-HK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𝟐</m:t>
                        </m:r>
                      </m:sup>
                    </m:sSup>
                    <m:r>
                      <a:rPr lang="en-HK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) </m:t>
                    </m:r>
                  </m:oMath>
                </a14:m>
                <a:r>
                  <a:rPr lang="en-HK" sz="2400" dirty="0">
                    <a:cs typeface="Arial"/>
                  </a:rPr>
                  <a:t>many snapshots that need to be indexed.</a:t>
                </a:r>
                <a:br>
                  <a:rPr lang="en-HK" sz="2400" dirty="0">
                    <a:cs typeface="Arial"/>
                  </a:rPr>
                </a:br>
                <a:endParaRPr lang="en-HK" sz="2400" dirty="0">
                  <a:cs typeface="Arial"/>
                </a:endParaRPr>
              </a:p>
              <a:p>
                <a:r>
                  <a:rPr lang="en-HK" sz="2400" dirty="0">
                    <a:cs typeface="Arial"/>
                  </a:rPr>
                  <a:t>K-cores can </a:t>
                </a:r>
                <a:r>
                  <a:rPr lang="en-HK" sz="2400" dirty="0">
                    <a:solidFill>
                      <a:srgbClr val="C00000"/>
                    </a:solidFill>
                    <a:cs typeface="Arial"/>
                  </a:rPr>
                  <a:t>vary significantly </a:t>
                </a:r>
                <a:r>
                  <a:rPr lang="en-HK" sz="2400" dirty="0">
                    <a:cs typeface="Arial"/>
                  </a:rPr>
                  <a:t>between snapshots.</a:t>
                </a:r>
              </a:p>
              <a:p>
                <a:pPr lvl="1"/>
                <a:r>
                  <a:rPr lang="en-HK" sz="2400" dirty="0">
                    <a:cs typeface="Arial"/>
                  </a:rPr>
                  <a:t>A k-core could be absent in one snapshot but immediately disappear/ reappear in a related snapshot.</a:t>
                </a:r>
              </a:p>
              <a:p>
                <a:pPr lvl="1"/>
                <a:r>
                  <a:rPr lang="en-HK" sz="2400" dirty="0">
                    <a:cs typeface="Arial"/>
                  </a:rPr>
                  <a:t>True for </a:t>
                </a:r>
                <a:r>
                  <a:rPr lang="en-HK" sz="2400" b="1" dirty="0">
                    <a:cs typeface="Arial"/>
                  </a:rPr>
                  <a:t>any</a:t>
                </a:r>
                <a:r>
                  <a:rPr lang="en-HK" sz="2400" dirty="0">
                    <a:cs typeface="Arial"/>
                  </a:rPr>
                  <a:t> value of k.</a:t>
                </a:r>
                <a:br>
                  <a:rPr lang="en-HK" sz="2400" dirty="0">
                    <a:cs typeface="Arial"/>
                  </a:rPr>
                </a:br>
                <a:endParaRPr lang="en-HK" sz="24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7411" y="1125260"/>
                <a:ext cx="10861980" cy="3254235"/>
              </a:xfrm>
              <a:blipFill>
                <a:blip r:embed="rId5"/>
                <a:stretch>
                  <a:fillRect r="-56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7FC9770-FC44-4666-A9AC-3E08A05BF8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9117"/>
          <a:stretch/>
        </p:blipFill>
        <p:spPr>
          <a:xfrm>
            <a:off x="1686237" y="4082549"/>
            <a:ext cx="8819526" cy="19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0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24" y="243775"/>
            <a:ext cx="10809111" cy="763600"/>
          </a:xfrm>
        </p:spPr>
        <p:txBody>
          <a:bodyPr/>
          <a:lstStyle/>
          <a:p>
            <a:r>
              <a:rPr lang="en-US" dirty="0"/>
              <a:t>Two Historical Queries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350" y="1192696"/>
                <a:ext cx="9253625" cy="46145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en-HK" sz="2800" b="1" i="0" dirty="0">
                    <a:solidFill>
                      <a:srgbClr val="0070C0"/>
                    </a:solidFill>
                    <a:effectLst/>
                  </a:rPr>
                  <a:t>Historical </a:t>
                </a:r>
                <a:r>
                  <a:rPr lang="en-HK" sz="2800" b="1" i="1" dirty="0">
                    <a:solidFill>
                      <a:srgbClr val="0070C0"/>
                    </a:solidFill>
                    <a:effectLst/>
                  </a:rPr>
                  <a:t>𝑘</a:t>
                </a:r>
                <a:r>
                  <a:rPr lang="en-HK" sz="2800" b="1" i="0" dirty="0">
                    <a:solidFill>
                      <a:srgbClr val="0070C0"/>
                    </a:solidFill>
                    <a:effectLst/>
                  </a:rPr>
                  <a:t>-core containment query</a:t>
                </a:r>
                <a:r>
                  <a:rPr lang="en-HK" sz="2800" b="1" i="0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en-HK" sz="2800" b="0" i="0" dirty="0">
                    <a:solidFill>
                      <a:srgbClr val="000000"/>
                    </a:solidFill>
                    <a:effectLst/>
                  </a:rPr>
                  <a:t> Given a single vertex </a:t>
                </a:r>
                <a:r>
                  <a:rPr lang="en-HK" sz="2800" b="0" i="1" dirty="0">
                    <a:solidFill>
                      <a:srgbClr val="000000"/>
                    </a:solidFill>
                    <a:effectLst/>
                  </a:rPr>
                  <a:t>𝑢</a:t>
                </a:r>
                <a:r>
                  <a:rPr lang="en-HK" sz="2800" b="0" i="0" dirty="0">
                    <a:solidFill>
                      <a:srgbClr val="000000"/>
                    </a:solidFill>
                    <a:effectLst/>
                  </a:rPr>
                  <a:t>, identify whether </a:t>
                </a:r>
                <a:r>
                  <a:rPr lang="en-HK" sz="2800" b="0" i="1" dirty="0">
                    <a:solidFill>
                      <a:srgbClr val="000000"/>
                    </a:solidFill>
                    <a:effectLst/>
                  </a:rPr>
                  <a:t>𝑢 </a:t>
                </a:r>
                <a:r>
                  <a:rPr lang="en-HK" sz="2800" b="0" i="0" dirty="0">
                    <a:solidFill>
                      <a:srgbClr val="000000"/>
                    </a:solidFill>
                    <a:effectLst/>
                  </a:rPr>
                  <a:t>is contained in a </a:t>
                </a:r>
                <a:br>
                  <a:rPr lang="en-HK" sz="2800" dirty="0">
                    <a:solidFill>
                      <a:srgbClr val="000000"/>
                    </a:solidFill>
                  </a:rPr>
                </a:br>
                <a:r>
                  <a:rPr lang="en-HK" sz="2800" b="0" i="1" dirty="0">
                    <a:solidFill>
                      <a:srgbClr val="000000"/>
                    </a:solidFill>
                    <a:effectLst/>
                  </a:rPr>
                  <a:t>𝑘</a:t>
                </a:r>
                <a:r>
                  <a:rPr lang="en-HK" sz="2800" b="0" i="0" dirty="0">
                    <a:solidFill>
                      <a:srgbClr val="000000"/>
                    </a:solidFill>
                    <a:effectLst/>
                  </a:rPr>
                  <a:t>-core of the graph snapshot over [</a:t>
                </a:r>
                <a:r>
                  <a:rPr lang="en-HK" sz="2800" b="0" i="1" dirty="0">
                    <a:solidFill>
                      <a:srgbClr val="000000"/>
                    </a:solidFill>
                    <a:effectLst/>
                  </a:rPr>
                  <a:t>𝑡𝑠, 𝑡𝑒</a:t>
                </a:r>
                <a:r>
                  <a:rPr lang="en-HK" sz="2800" b="0" i="0" dirty="0">
                    <a:solidFill>
                      <a:srgbClr val="000000"/>
                    </a:solidFill>
                    <a:effectLst/>
                  </a:rPr>
                  <a:t>].</a:t>
                </a:r>
                <a:r>
                  <a:rPr lang="en-HK" sz="2800" dirty="0"/>
                  <a:t> </a:t>
                </a:r>
                <a:br>
                  <a:rPr lang="en-HK" sz="2800" dirty="0"/>
                </a:br>
                <a:endParaRPr lang="en-HK" sz="2800" b="1" dirty="0"/>
              </a:p>
              <a:p>
                <a:pPr>
                  <a:spcBef>
                    <a:spcPts val="1200"/>
                  </a:spcBef>
                </a:pPr>
                <a:r>
                  <a:rPr lang="en-US" sz="2800" b="1" i="1" dirty="0">
                    <a:solidFill>
                      <a:srgbClr val="0070C0"/>
                    </a:solidFill>
                  </a:rPr>
                  <a:t>S</a:t>
                </a:r>
                <a:r>
                  <a:rPr lang="en-US" sz="2800" b="1" i="1" dirty="0">
                    <a:solidFill>
                      <a:srgbClr val="0070C0"/>
                    </a:solidFill>
                    <a:effectLst/>
                  </a:rPr>
                  <a:t>tart-anchored containment query</a:t>
                </a:r>
                <a:r>
                  <a:rPr lang="en-US" sz="2800" b="1" i="1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en-HK" sz="2800" b="1" i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HK" sz="2800" b="0" i="0" dirty="0">
                    <a:solidFill>
                      <a:srgbClr val="000000"/>
                    </a:solidFill>
                    <a:effectLst/>
                  </a:rPr>
                  <a:t>Given a single vertex </a:t>
                </a:r>
                <a:r>
                  <a:rPr lang="en-HK" sz="2800" b="0" i="1" dirty="0">
                    <a:solidFill>
                      <a:srgbClr val="000000"/>
                    </a:solidFill>
                    <a:effectLst/>
                  </a:rPr>
                  <a:t>𝑢</a:t>
                </a:r>
                <a:r>
                  <a:rPr lang="en-HK" sz="2800" dirty="0">
                    <a:solidFill>
                      <a:srgbClr val="000000"/>
                    </a:solidFill>
                  </a:rPr>
                  <a:t>, and starting time </a:t>
                </a:r>
                <a:r>
                  <a:rPr lang="en-HK" sz="2800" b="0" i="1" dirty="0">
                    <a:solidFill>
                      <a:srgbClr val="000000"/>
                    </a:solidFill>
                    <a:effectLst/>
                  </a:rPr>
                  <a:t>𝑡𝑠 , </a:t>
                </a:r>
                <a:r>
                  <a:rPr lang="en-HK" sz="2800" dirty="0">
                    <a:solidFill>
                      <a:srgbClr val="000000"/>
                    </a:solidFill>
                  </a:rPr>
                  <a:t>identify the k-core containment of </a:t>
                </a:r>
                <a:r>
                  <a:rPr lang="en-HK" sz="2800" b="0" i="1" dirty="0">
                    <a:solidFill>
                      <a:srgbClr val="000000"/>
                    </a:solidFill>
                    <a:effectLst/>
                  </a:rPr>
                  <a:t>𝑢 </a:t>
                </a:r>
                <a:r>
                  <a:rPr lang="en-HK" sz="2800" dirty="0">
                    <a:solidFill>
                      <a:srgbClr val="000000"/>
                    </a:solidFill>
                  </a:rPr>
                  <a:t>across </a:t>
                </a:r>
                <a:r>
                  <a:rPr lang="en-HK" sz="2800" b="0" i="0" dirty="0">
                    <a:solidFill>
                      <a:srgbClr val="000000"/>
                    </a:solidFill>
                    <a:effectLst/>
                  </a:rPr>
                  <a:t>graph snapshots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𝑡𝑠</m:t>
                        </m:r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𝑡𝑠</m:t>
                        </m:r>
                      </m:e>
                    </m:d>
                    <m:r>
                      <a:rPr lang="en-US" sz="28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+1] [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+2] [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+3] … [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𝑡𝑒</m:t>
                    </m:r>
                    <m:r>
                      <a:rPr lang="en-HK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].</m:t>
                    </m:r>
                  </m:oMath>
                </a14:m>
                <a:endParaRPr lang="en-US" sz="2800" b="0" i="0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E0BAEC61-44F5-4CD5-872B-CF087284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350" y="1192696"/>
                <a:ext cx="9253625" cy="4614546"/>
              </a:xfrm>
              <a:prstGeom prst="rect">
                <a:avLst/>
              </a:prstGeom>
              <a:blipFill>
                <a:blip r:embed="rId5"/>
                <a:stretch>
                  <a:fillRect r="-5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94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24" y="243775"/>
            <a:ext cx="10809111" cy="763600"/>
          </a:xfrm>
        </p:spPr>
        <p:txBody>
          <a:bodyPr/>
          <a:lstStyle/>
          <a:p>
            <a:r>
              <a:rPr lang="en-US" dirty="0"/>
              <a:t>The Observation</a:t>
            </a:r>
            <a:endParaRPr lang="en-HK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0BAEC61-44F5-4CD5-872B-CF087284929F}"/>
              </a:ext>
            </a:extLst>
          </p:cNvPr>
          <p:cNvSpPr txBox="1">
            <a:spLocks/>
          </p:cNvSpPr>
          <p:nvPr/>
        </p:nvSpPr>
        <p:spPr bwMode="auto">
          <a:xfrm>
            <a:off x="816350" y="1192696"/>
            <a:ext cx="9253625" cy="27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609585" lvl="0" indent="-457189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○"/>
              <a:defRPr>
                <a:solidFill>
                  <a:schemeClr val="tx1"/>
                </a:solidFill>
                <a:latin typeface="+mn-lt"/>
              </a:defRPr>
            </a:lvl2pPr>
            <a:lvl3pPr marL="1828754" lvl="2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1600">
                <a:solidFill>
                  <a:schemeClr val="tx1"/>
                </a:solidFill>
                <a:latin typeface="+mn-lt"/>
              </a:defRPr>
            </a:lvl3pPr>
            <a:lvl4pPr marL="2438339" lvl="3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" pitchFamily="2" charset="2"/>
              <a:buChar char="●"/>
              <a:defRPr sz="1400">
                <a:solidFill>
                  <a:schemeClr val="tx1"/>
                </a:solidFill>
                <a:latin typeface="+mn-lt"/>
              </a:defRPr>
            </a:lvl4pPr>
            <a:lvl5pPr marL="3047924" lvl="4" indent="-423323" algn="l" rtl="0" eaLnBrk="0" fontAlgn="base" hangingPunct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1200">
                <a:solidFill>
                  <a:schemeClr val="tx1"/>
                </a:solidFill>
                <a:latin typeface="+mn-lt"/>
              </a:defRPr>
            </a:lvl5pPr>
            <a:lvl6pPr marL="3657509" lvl="5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6pPr>
            <a:lvl7pPr marL="4267093" lvl="6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4876678" lvl="7" indent="-423323" algn="l" rtl="0" fontAlgn="base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" pitchFamily="2" charset="2"/>
              <a:buChar char="○"/>
              <a:defRPr sz="2000">
                <a:solidFill>
                  <a:schemeClr val="tx1"/>
                </a:solidFill>
                <a:latin typeface="+mn-lt"/>
              </a:defRPr>
            </a:lvl8pPr>
            <a:lvl9pPr marL="5486263" lvl="8" indent="-423323" algn="l" rtl="0" fontAlgn="base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Wingdings" pitchFamily="2" charset="2"/>
              <a:buChar char="■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endParaRPr lang="en-HK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F11CEC79-3194-4ECD-A50B-BD2614F5430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6350" y="1192695"/>
                <a:ext cx="10087870" cy="5025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For </a:t>
                </a:r>
                <a:r>
                  <a:rPr lang="en-US" sz="2600" dirty="0">
                    <a:solidFill>
                      <a:srgbClr val="000000"/>
                    </a:solidFill>
                  </a:rPr>
                  <a:t>starting time anchored queries, </a:t>
                </a:r>
                <a:r>
                  <a:rPr lang="en-US" sz="2600" i="0" dirty="0">
                    <a:solidFill>
                      <a:srgbClr val="000000"/>
                    </a:solidFill>
                    <a:effectLst/>
                  </a:rPr>
                  <a:t>core numbers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only </a:t>
                </a:r>
                <a:r>
                  <a:rPr lang="en-US" sz="2600" b="1" i="0" dirty="0">
                    <a:solidFill>
                      <a:srgbClr val="000000"/>
                    </a:solidFill>
                    <a:effectLst/>
                  </a:rPr>
                  <a:t>monotonically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2600" b="1" i="0" dirty="0">
                    <a:solidFill>
                      <a:srgbClr val="000000"/>
                    </a:solidFill>
                    <a:effectLst/>
                  </a:rPr>
                  <a:t>updates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 in 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𝐺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[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𝑡𝑠,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𝑡𝑖</m:t>
                    </m:r>
                  </m:oMath>
                </a14:m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] as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𝑡𝑖</m:t>
                    </m:r>
                    <m:r>
                      <a:rPr lang="en-US" sz="2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increases from 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𝑡𝑠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to </a:t>
                </a:r>
                <a:r>
                  <a:rPr lang="en-US" sz="2600" b="0" i="1" dirty="0">
                    <a:solidFill>
                      <a:srgbClr val="000000"/>
                    </a:solidFill>
                    <a:effectLst/>
                  </a:rPr>
                  <a:t>𝑡𝑚𝑎𝑥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en-US" sz="2600" dirty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600" i="0" dirty="0">
                    <a:solidFill>
                      <a:srgbClr val="000000"/>
                    </a:solidFill>
                    <a:effectLst/>
                  </a:rPr>
                  <a:t>We </a:t>
                </a:r>
                <a:r>
                  <a:rPr lang="en-US" sz="2600" dirty="0">
                    <a:solidFill>
                      <a:srgbClr val="000000"/>
                    </a:solidFill>
                  </a:rPr>
                  <a:t>define the </a:t>
                </a:r>
                <a:r>
                  <a:rPr lang="en-US" sz="2600" b="1" i="0" dirty="0">
                    <a:solidFill>
                      <a:srgbClr val="0070C0"/>
                    </a:solidFill>
                    <a:effectLst/>
                  </a:rPr>
                  <a:t>Core Time</a:t>
                </a:r>
                <a:r>
                  <a:rPr lang="en-US" sz="2600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>
                    <a:solidFill>
                      <a:srgbClr val="000000"/>
                    </a:solidFill>
                  </a:rPr>
                  <a:t>based on the monotonically updating property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The </a:t>
                </a:r>
                <a:r>
                  <a:rPr lang="en-US" sz="2400" b="0" i="1" dirty="0">
                    <a:solidFill>
                      <a:srgbClr val="000000"/>
                    </a:solidFill>
                    <a:effectLst/>
                  </a:rPr>
                  <a:t>core time 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of </a:t>
                </a:r>
                <a:r>
                  <a:rPr lang="en-US" sz="2400" b="0" i="1" dirty="0">
                    <a:solidFill>
                      <a:srgbClr val="000000"/>
                    </a:solidFill>
                    <a:effectLst/>
                  </a:rPr>
                  <a:t>𝑢 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for an integer </a:t>
                </a:r>
                <a:r>
                  <a:rPr lang="en-US" sz="2400" b="0" i="1" dirty="0">
                    <a:solidFill>
                      <a:srgbClr val="000000"/>
                    </a:solidFill>
                    <a:effectLst/>
                  </a:rPr>
                  <a:t>𝑘 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and a start time </a:t>
                </a:r>
                <a:r>
                  <a:rPr lang="en-US" sz="2400" b="0" i="1" dirty="0">
                    <a:solidFill>
                      <a:srgbClr val="000000"/>
                    </a:solidFill>
                    <a:effectLst/>
                  </a:rPr>
                  <a:t>𝑡𝑠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, is the smallest time </a:t>
                </a:r>
                <a:r>
                  <a:rPr lang="en-US" sz="2400" b="0" i="1" dirty="0">
                    <a:solidFill>
                      <a:srgbClr val="000000"/>
                    </a:solidFill>
                    <a:effectLst/>
                  </a:rPr>
                  <a:t>𝑡𝑒  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such that </a:t>
                </a:r>
                <a:r>
                  <a:rPr lang="en-US" sz="2400" b="0" i="1" dirty="0">
                    <a:solidFill>
                      <a:srgbClr val="000000"/>
                    </a:solidFill>
                    <a:effectLst/>
                  </a:rPr>
                  <a:t>𝑢 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is in a </a:t>
                </a:r>
                <a:r>
                  <a:rPr lang="en-US" sz="2400" b="0" i="1" dirty="0">
                    <a:solidFill>
                      <a:srgbClr val="000000"/>
                    </a:solidFill>
                    <a:effectLst/>
                  </a:rPr>
                  <a:t>𝑘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-core of the graph snapshot </a:t>
                </a:r>
                <a:r>
                  <a:rPr lang="en-US" sz="2400" b="0" i="1" dirty="0">
                    <a:solidFill>
                      <a:srgbClr val="000000"/>
                    </a:solidFill>
                    <a:effectLst/>
                  </a:rPr>
                  <a:t>𝐺 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[</a:t>
                </a:r>
                <a:r>
                  <a:rPr lang="en-US" sz="2400" b="0" i="1" dirty="0">
                    <a:solidFill>
                      <a:srgbClr val="000000"/>
                    </a:solidFill>
                    <a:effectLst/>
                  </a:rPr>
                  <a:t>𝑡𝑠,𝑡𝑒 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].</a:t>
                </a:r>
                <a:r>
                  <a:rPr lang="en-US" sz="2400" dirty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600" dirty="0">
                    <a:ea typeface="+mn-lt"/>
                    <a:cs typeface="+mn-lt"/>
                  </a:rPr>
                  <a:t>Advantage: for a given vertex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𝑢</m:t>
                    </m:r>
                  </m:oMath>
                </a14:m>
                <a:r>
                  <a:rPr lang="en-US" sz="2600" dirty="0">
                    <a:ea typeface="+mn-lt"/>
                    <a:cs typeface="+mn-lt"/>
                  </a:rPr>
                  <a:t>, start time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𝑡𝑠</m:t>
                    </m:r>
                  </m:oMath>
                </a14:m>
                <a:r>
                  <a:rPr lang="en-US" sz="2600" dirty="0">
                    <a:ea typeface="+mn-lt"/>
                    <a:cs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𝑘</m:t>
                    </m:r>
                  </m:oMath>
                </a14:m>
                <a:r>
                  <a:rPr lang="en-US" sz="2600" dirty="0">
                    <a:ea typeface="+mn-lt"/>
                    <a:cs typeface="+mn-lt"/>
                  </a:rPr>
                  <a:t>, knowing the core time effectively solves the problem for all end times with start time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𝑡𝑠</m:t>
                    </m:r>
                  </m:oMath>
                </a14:m>
                <a:r>
                  <a:rPr lang="en-US" sz="2600" dirty="0">
                    <a:ea typeface="+mn-lt"/>
                    <a:cs typeface="+mn-lt"/>
                  </a:rPr>
                  <a:t> 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F11CEC79-3194-4ECD-A50B-BD2614F54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350" y="1192695"/>
                <a:ext cx="10087870" cy="5025543"/>
              </a:xfrm>
              <a:prstGeom prst="rect">
                <a:avLst/>
              </a:prstGeom>
              <a:blipFill>
                <a:blip r:embed="rId5"/>
                <a:stretch>
                  <a:fillRect r="-1511" b="-29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8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FBE46F-1268-4A7F-88A8-C1FFDF566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94" y="611422"/>
            <a:ext cx="4385793" cy="2499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35B0A4-D07B-49D0-B74A-B3A004A8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24" y="243775"/>
            <a:ext cx="10809111" cy="763600"/>
          </a:xfrm>
        </p:spPr>
        <p:txBody>
          <a:bodyPr/>
          <a:lstStyle/>
          <a:p>
            <a:r>
              <a:rPr lang="en-US" sz="4400" dirty="0">
                <a:ea typeface="+mj-lt"/>
                <a:cs typeface="+mj-lt"/>
              </a:rPr>
              <a:t>The PHC Index</a:t>
            </a:r>
            <a:endParaRPr lang="en-HK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8C8C13-A9CE-4F16-97D9-702A50BD1E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994"/>
          <a:stretch/>
        </p:blipFill>
        <p:spPr>
          <a:xfrm>
            <a:off x="319002" y="3893442"/>
            <a:ext cx="11553996" cy="2866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AFB7845-C294-4A14-B4D4-0544AAE2432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4327" y="1026539"/>
                <a:ext cx="6606467" cy="2866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spcFirstLastPara="1" vert="horz" wrap="square" lIns="91425" tIns="91425" rIns="91425" bIns="9142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609585" lvl="0" indent="-457189" algn="l" rtl="0" eaLnBrk="0" fontAlgn="base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219170" lvl="1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○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828754" lvl="2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2438339" lvl="3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" pitchFamily="2" charset="2"/>
                  <a:buChar char="●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3047924" lvl="4" indent="-423323" algn="l" rtl="0" eaLnBrk="0" fontAlgn="base" hangingPunct="0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3657509" lvl="5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4267093" lvl="6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●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4876678" lvl="7" indent="-423323" algn="l" rtl="0" fontAlgn="base">
                  <a:spcBef>
                    <a:spcPts val="2133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○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5486263" lvl="8" indent="-423323" algn="l" rtl="0" fontAlgn="base">
                  <a:spcBef>
                    <a:spcPts val="2133"/>
                  </a:spcBef>
                  <a:spcAft>
                    <a:spcPts val="2133"/>
                  </a:spcAft>
                  <a:buClr>
                    <a:schemeClr val="accent1"/>
                  </a:buClr>
                  <a:buSzPts val="1400"/>
                  <a:buFont typeface="Wingdings" pitchFamily="2" charset="2"/>
                  <a:buChar char="■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en-US" sz="2400" dirty="0">
                    <a:ea typeface="+mn-lt"/>
                    <a:cs typeface="+mn-lt"/>
                  </a:rPr>
                  <a:t>In PHC Index, we index a list of values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[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𝑡𝑠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, 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𝑐𝑜𝑟𝑒𝑡𝑖𝑚𝑒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] </m:t>
                    </m:r>
                  </m:oMath>
                </a14:m>
                <a:r>
                  <a:rPr lang="en-US" sz="2400" dirty="0">
                    <a:ea typeface="+mn-lt"/>
                    <a:cs typeface="+mn-lt"/>
                  </a:rPr>
                  <a:t>for each k and each vertex.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ea typeface="+mn-lt"/>
                    <a:cs typeface="+mn-lt"/>
                  </a:rPr>
                  <a:t>We can answer the historical 𝑘-core query using this index in 𝑂(𝑛 · log𝑡) time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ea typeface="+mn-lt"/>
                    <a:cs typeface="+mn-lt"/>
                  </a:rPr>
                  <a:t>Consecutive starting times can share the same core time. </a:t>
                </a:r>
              </a:p>
              <a:p>
                <a:pPr>
                  <a:spcBef>
                    <a:spcPts val="1200"/>
                  </a:spcBef>
                </a:pPr>
                <a:endParaRPr lang="en-US" sz="2400" dirty="0"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AFB7845-C294-4A14-B4D4-0544AAE24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327" y="1026539"/>
                <a:ext cx="6606467" cy="2866903"/>
              </a:xfrm>
              <a:prstGeom prst="rect">
                <a:avLst/>
              </a:prstGeom>
              <a:blipFill>
                <a:blip r:embed="rId7"/>
                <a:stretch>
                  <a:fillRect r="-830" b="-23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C0A1C5E-05AB-4466-952B-5CA443ADCCA4}"/>
              </a:ext>
            </a:extLst>
          </p:cNvPr>
          <p:cNvSpPr/>
          <p:nvPr/>
        </p:nvSpPr>
        <p:spPr bwMode="auto">
          <a:xfrm>
            <a:off x="319002" y="3912606"/>
            <a:ext cx="11553996" cy="23339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800F6B-289D-4504-B546-6971ADEF6918}"/>
              </a:ext>
            </a:extLst>
          </p:cNvPr>
          <p:cNvSpPr/>
          <p:nvPr/>
        </p:nvSpPr>
        <p:spPr bwMode="auto">
          <a:xfrm>
            <a:off x="9756865" y="1725937"/>
            <a:ext cx="549866" cy="446405"/>
          </a:xfrm>
          <a:prstGeom prst="rect">
            <a:avLst/>
          </a:prstGeom>
          <a:noFill/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489AC1-D967-4BE3-A68E-84C45C0FD19E}"/>
              </a:ext>
            </a:extLst>
          </p:cNvPr>
          <p:cNvSpPr/>
          <p:nvPr/>
        </p:nvSpPr>
        <p:spPr bwMode="auto">
          <a:xfrm>
            <a:off x="2506419" y="5831461"/>
            <a:ext cx="1716504" cy="319403"/>
          </a:xfrm>
          <a:prstGeom prst="rect">
            <a:avLst/>
          </a:prstGeom>
          <a:noFill/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22893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965</Words>
  <Application>Microsoft Office PowerPoint</Application>
  <PresentationFormat>Widescreen</PresentationFormat>
  <Paragraphs>96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CMMI10</vt:lpstr>
      <vt:lpstr>LinLibertineT</vt:lpstr>
      <vt:lpstr>Arial</vt:lpstr>
      <vt:lpstr>Calibri</vt:lpstr>
      <vt:lpstr>Cambria Math</vt:lpstr>
      <vt:lpstr>Garamond</vt:lpstr>
      <vt:lpstr>Wingdings</vt:lpstr>
      <vt:lpstr>Edge</vt:lpstr>
      <vt:lpstr>On Querying Historical K-Cores</vt:lpstr>
      <vt:lpstr>The Motivation</vt:lpstr>
      <vt:lpstr>Temporal Graphs</vt:lpstr>
      <vt:lpstr>Historical K-Core Query</vt:lpstr>
      <vt:lpstr>An Index-based Solution</vt:lpstr>
      <vt:lpstr>The Challenge</vt:lpstr>
      <vt:lpstr>Two Historical Queries</vt:lpstr>
      <vt:lpstr>The Observation</vt:lpstr>
      <vt:lpstr>The PHC Index</vt:lpstr>
      <vt:lpstr>PHC-Index Construction</vt:lpstr>
      <vt:lpstr>To Compute Core Times More Efficiently</vt:lpstr>
      <vt:lpstr>The Experiments </vt:lpstr>
      <vt:lpstr>Query Processing Time</vt:lpstr>
      <vt:lpstr>Index Construction Time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AOT: Pushing the Efficiency Boundary  of  Main-memory Triangle Listing</dc:title>
  <dc:creator>Michael Yu</dc:creator>
  <cp:lastModifiedBy>Michael Yu</cp:lastModifiedBy>
  <cp:revision>734</cp:revision>
  <dcterms:created xsi:type="dcterms:W3CDTF">2020-08-31T04:44:43Z</dcterms:created>
  <dcterms:modified xsi:type="dcterms:W3CDTF">2021-12-20T09:51:37Z</dcterms:modified>
</cp:coreProperties>
</file>