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5" r:id="rId3"/>
    <p:sldId id="366" r:id="rId4"/>
    <p:sldId id="367" r:id="rId5"/>
    <p:sldId id="370" r:id="rId6"/>
    <p:sldId id="371" r:id="rId7"/>
    <p:sldId id="372" r:id="rId8"/>
    <p:sldId id="392" r:id="rId9"/>
    <p:sldId id="393" r:id="rId10"/>
    <p:sldId id="394" r:id="rId11"/>
    <p:sldId id="395" r:id="rId12"/>
    <p:sldId id="376" r:id="rId13"/>
    <p:sldId id="377" r:id="rId14"/>
    <p:sldId id="378" r:id="rId15"/>
    <p:sldId id="379" r:id="rId16"/>
    <p:sldId id="396" r:id="rId17"/>
    <p:sldId id="381" r:id="rId18"/>
    <p:sldId id="382" r:id="rId19"/>
    <p:sldId id="383" r:id="rId20"/>
    <p:sldId id="397" r:id="rId21"/>
    <p:sldId id="386" r:id="rId22"/>
    <p:sldId id="387" r:id="rId23"/>
    <p:sldId id="388" r:id="rId24"/>
    <p:sldId id="389" r:id="rId25"/>
    <p:sldId id="391" r:id="rId26"/>
    <p:sldId id="390" r:id="rId27"/>
    <p:sldId id="287" r:id="rId28"/>
    <p:sldId id="385" r:id="rId29"/>
    <p:sldId id="398" r:id="rId30"/>
    <p:sldId id="3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6BA00"/>
    <a:srgbClr val="DEE303"/>
    <a:srgbClr val="FFCC00"/>
    <a:srgbClr val="17D1FD"/>
    <a:srgbClr val="DDD9C3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9391" autoAdjust="0"/>
  </p:normalViewPr>
  <p:slideViewPr>
    <p:cSldViewPr>
      <p:cViewPr>
        <p:scale>
          <a:sx n="100" d="100"/>
          <a:sy n="100" d="100"/>
        </p:scale>
        <p:origin x="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AB564E-8DD3-43C2-AFB7-223388810126}" type="datetime1">
              <a:rPr lang="en-US"/>
              <a:pPr>
                <a:defRPr/>
              </a:pPr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D22AB-8B33-4A9A-9D43-0254551D1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11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E1AD7B-4542-4831-83D1-A3C1C197997B}" type="datetime1">
              <a:rPr lang="en-US"/>
              <a:pPr>
                <a:defRPr/>
              </a:pPr>
              <a:t>4/21/2015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233987-0B2C-4326-939F-C61AF8914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69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8B3621-77D5-47E5-BA3A-02C3D42AD78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73BF71-C295-421A-8BDA-92F908B846C0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73BF71-C295-421A-8BDA-92F908B846C0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02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73BF71-C295-421A-8BDA-92F908B846C0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the outline</a:t>
            </a:r>
            <a:r>
              <a:rPr lang="en-AU" baseline="0" dirty="0" smtClean="0"/>
              <a:t> of today’s talk.  Background of our work, our approach, our two proposed advanced filters, experimental study.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Nowadays,</a:t>
            </a:r>
            <a:r>
              <a:rPr lang="en-US" baseline="0" dirty="0" smtClean="0"/>
              <a:t> everyone is talking about the big-data era, but how big the data is really is? This is a survey conducted by HP, and it shows that in every 60 seconds, this huge amount of data is created. It is very easy to see that a large proportion of the data is string!. So we definitely fast algorithms to process the string data. In this paper, we study the string similarity search problem.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0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CEE6E6-75EF-471F-8576-48B4876C0F9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6B607E-EDC8-41D0-8C6E-74D3049B06ED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6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d.unsw.edu.au\oneunsw\PVS\MS\All Staff\Branding\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92488" y="3340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72469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Sommet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322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>
              <a:defRPr sz="3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98"/>
            <a:ext cx="8229600" cy="460623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9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68638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2000" y="3356645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92000" y="3906176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7904" y="4924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2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5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56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8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  <a:cs typeface="Microsoft Sans Serif" pitchFamily="34" charset="0"/>
              </a:defRPr>
            </a:lvl1pPr>
            <a:lvl2pPr>
              <a:defRPr sz="2000">
                <a:latin typeface="+mn-lt"/>
                <a:cs typeface="Microsoft Sans Serif" pitchFamily="34" charset="0"/>
              </a:defRPr>
            </a:lvl2pPr>
            <a:lvl3pPr>
              <a:defRPr sz="1800">
                <a:latin typeface="+mn-lt"/>
                <a:cs typeface="Microsoft Sans Serif" pitchFamily="34" charset="0"/>
              </a:defRPr>
            </a:lvl3pPr>
            <a:lvl4pPr>
              <a:defRPr sz="1600">
                <a:latin typeface="+mn-lt"/>
                <a:cs typeface="Microsoft Sans Serif" pitchFamily="34" charset="0"/>
              </a:defRPr>
            </a:lvl4pPr>
            <a:lvl5pPr>
              <a:defRPr sz="1600">
                <a:latin typeface="+mn-lt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3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46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56125" y="3340100"/>
            <a:ext cx="4283075" cy="2889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Century Gothic" panose="020B0502020202020204" pitchFamily="34" charset="0"/>
                <a:ea typeface="ＭＳ Ｐゴシック" pitchFamily="-84" charset="-128"/>
              </a:rPr>
              <a:t>Computer Science and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2" y="4191000"/>
            <a:ext cx="89646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 Bi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Wenjie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703387" y="1828800"/>
            <a:ext cx="7440613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b="1" dirty="0"/>
              <a:t>Efficient String Similarity Search: A Cross Pivotal Based Approach</a:t>
            </a:r>
            <a:endParaRPr lang="en-AU" altLang="en-US" b="1" dirty="0"/>
          </a:p>
          <a:p>
            <a:pPr algn="ctr"/>
            <a:endParaRPr lang="en-AU" altLang="en-US" b="1" dirty="0" smtClean="0">
              <a:latin typeface="+mn-lt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967706" y="4800600"/>
            <a:ext cx="550068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South Wales,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China Normal University,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Pivotal Prefix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8" y="1337388"/>
            <a:ext cx="8229600" cy="1253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Pivotal q-gram set: a set of t + 1 disjoint q-grams selected from </a:t>
            </a:r>
            <a:r>
              <a:rPr lang="en-US" sz="2800" dirty="0" err="1" smtClean="0"/>
              <a:t>qt</a:t>
            </a:r>
            <a:r>
              <a:rPr lang="en-US" sz="2800" dirty="0" smtClean="0"/>
              <a:t> + 1 prefix of the q-gram set.</a:t>
            </a:r>
            <a:endParaRPr lang="en-AU" sz="2800" dirty="0"/>
          </a:p>
        </p:txBody>
      </p:sp>
      <p:sp>
        <p:nvSpPr>
          <p:cNvPr id="5" name="矩形 4"/>
          <p:cNvSpPr/>
          <p:nvPr/>
        </p:nvSpPr>
        <p:spPr>
          <a:xfrm>
            <a:off x="2442075" y="2667000"/>
            <a:ext cx="64658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dirty="0" smtClean="0"/>
              <a:t>Sort all q-grams by global ordering, such as </a:t>
            </a:r>
            <a:r>
              <a:rPr lang="en-US" altLang="zh-CN" sz="2000" i="1" dirty="0" err="1" smtClean="0"/>
              <a:t>idf</a:t>
            </a:r>
            <a:endParaRPr lang="en-US" altLang="zh-CN" sz="2000" i="1" dirty="0" smtClean="0"/>
          </a:p>
        </p:txBody>
      </p:sp>
      <p:sp>
        <p:nvSpPr>
          <p:cNvPr id="7" name="矩形 6"/>
          <p:cNvSpPr/>
          <p:nvPr/>
        </p:nvSpPr>
        <p:spPr>
          <a:xfrm>
            <a:off x="1502513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14"/>
          <p:cNvSpPr/>
          <p:nvPr/>
        </p:nvSpPr>
        <p:spPr>
          <a:xfrm>
            <a:off x="2077461" y="4110973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5"/>
          <p:cNvSpPr/>
          <p:nvPr/>
        </p:nvSpPr>
        <p:spPr>
          <a:xfrm>
            <a:off x="2653525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16"/>
          <p:cNvSpPr/>
          <p:nvPr/>
        </p:nvSpPr>
        <p:spPr>
          <a:xfrm>
            <a:off x="3228473" y="4110973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7"/>
          <p:cNvSpPr/>
          <p:nvPr/>
        </p:nvSpPr>
        <p:spPr>
          <a:xfrm>
            <a:off x="4384192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8"/>
          <p:cNvSpPr/>
          <p:nvPr/>
        </p:nvSpPr>
        <p:spPr>
          <a:xfrm>
            <a:off x="4959140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9"/>
          <p:cNvSpPr/>
          <p:nvPr/>
        </p:nvSpPr>
        <p:spPr>
          <a:xfrm>
            <a:off x="5535204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20"/>
          <p:cNvSpPr/>
          <p:nvPr/>
        </p:nvSpPr>
        <p:spPr>
          <a:xfrm>
            <a:off x="6110152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21"/>
          <p:cNvSpPr/>
          <p:nvPr/>
        </p:nvSpPr>
        <p:spPr>
          <a:xfrm>
            <a:off x="6686216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22"/>
          <p:cNvSpPr/>
          <p:nvPr/>
        </p:nvSpPr>
        <p:spPr>
          <a:xfrm>
            <a:off x="7261164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23"/>
          <p:cNvSpPr/>
          <p:nvPr/>
        </p:nvSpPr>
        <p:spPr>
          <a:xfrm>
            <a:off x="7837228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24"/>
          <p:cNvSpPr/>
          <p:nvPr/>
        </p:nvSpPr>
        <p:spPr>
          <a:xfrm>
            <a:off x="8412176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25"/>
          <p:cNvSpPr/>
          <p:nvPr/>
        </p:nvSpPr>
        <p:spPr>
          <a:xfrm>
            <a:off x="359532" y="41109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 26"/>
          <p:cNvSpPr/>
          <p:nvPr/>
        </p:nvSpPr>
        <p:spPr>
          <a:xfrm>
            <a:off x="934480" y="4110973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矩形 7"/>
          <p:cNvSpPr/>
          <p:nvPr/>
        </p:nvSpPr>
        <p:spPr>
          <a:xfrm>
            <a:off x="3515389" y="3091900"/>
            <a:ext cx="561743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dirty="0" smtClean="0"/>
              <a:t>q(</a:t>
            </a:r>
            <a:r>
              <a:rPr lang="en-US" altLang="zh-CN" sz="2000" i="1" dirty="0" smtClean="0"/>
              <a:t>r</a:t>
            </a:r>
            <a:r>
              <a:rPr lang="en-US" altLang="zh-CN" sz="2000" dirty="0" smtClean="0"/>
              <a:t>) </a:t>
            </a:r>
            <a:r>
              <a:rPr lang="en-US" altLang="zh-CN" sz="2000" dirty="0"/>
              <a:t>: The </a:t>
            </a:r>
            <a:r>
              <a:rPr lang="en-US" altLang="zh-CN" sz="2000" dirty="0" smtClean="0"/>
              <a:t>sorted </a:t>
            </a:r>
            <a:r>
              <a:rPr lang="en-US" altLang="zh-CN" sz="2000" i="1" dirty="0" smtClean="0"/>
              <a:t>q</a:t>
            </a:r>
            <a:r>
              <a:rPr lang="en-US" altLang="zh-CN" sz="2000" dirty="0" smtClean="0"/>
              <a:t>-gram </a:t>
            </a:r>
            <a:r>
              <a:rPr lang="en-US" altLang="zh-CN" sz="2000" dirty="0"/>
              <a:t>set of </a:t>
            </a:r>
            <a:r>
              <a:rPr lang="en-US" altLang="zh-CN" sz="2000" dirty="0" smtClean="0"/>
              <a:t>query string </a:t>
            </a:r>
            <a:r>
              <a:rPr lang="en-US" altLang="zh-CN" sz="2000" i="1" dirty="0" smtClean="0"/>
              <a:t>r</a:t>
            </a:r>
            <a:endParaRPr lang="en-US" altLang="zh-CN" sz="2000" i="1" dirty="0"/>
          </a:p>
        </p:txBody>
      </p:sp>
      <p:sp>
        <p:nvSpPr>
          <p:cNvPr id="36" name="右大括号 8"/>
          <p:cNvSpPr/>
          <p:nvPr/>
        </p:nvSpPr>
        <p:spPr>
          <a:xfrm rot="16200000">
            <a:off x="4499836" y="-648293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矩形 45"/>
          <p:cNvSpPr/>
          <p:nvPr/>
        </p:nvSpPr>
        <p:spPr>
          <a:xfrm>
            <a:off x="1161884" y="3307924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smtClean="0"/>
              <a:t>Pre(r)</a:t>
            </a:r>
            <a:endParaRPr lang="en-US" altLang="zh-CN" sz="2000" i="1" dirty="0"/>
          </a:p>
        </p:txBody>
      </p:sp>
      <p:sp>
        <p:nvSpPr>
          <p:cNvPr id="40" name="右大括号 48"/>
          <p:cNvSpPr/>
          <p:nvPr/>
        </p:nvSpPr>
        <p:spPr>
          <a:xfrm rot="16200000">
            <a:off x="1889540" y="2250036"/>
            <a:ext cx="346984" cy="340699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44" name="直接箭头连接符 57"/>
          <p:cNvCxnSpPr/>
          <p:nvPr/>
        </p:nvCxnSpPr>
        <p:spPr>
          <a:xfrm>
            <a:off x="1223628" y="4471013"/>
            <a:ext cx="1142982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60"/>
          <p:cNvCxnSpPr/>
          <p:nvPr/>
        </p:nvCxnSpPr>
        <p:spPr>
          <a:xfrm flipH="1">
            <a:off x="2519010" y="4471013"/>
            <a:ext cx="998611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63"/>
          <p:cNvCxnSpPr/>
          <p:nvPr/>
        </p:nvCxnSpPr>
        <p:spPr>
          <a:xfrm>
            <a:off x="2366609" y="4471013"/>
            <a:ext cx="75466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66"/>
          <p:cNvSpPr/>
          <p:nvPr/>
        </p:nvSpPr>
        <p:spPr>
          <a:xfrm>
            <a:off x="1655676" y="4993889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err="1" smtClean="0"/>
              <a:t>Piv</a:t>
            </a:r>
            <a:r>
              <a:rPr lang="en-US" altLang="zh-CN" sz="2000" i="1" dirty="0" smtClean="0"/>
              <a:t>(r)</a:t>
            </a:r>
            <a:endParaRPr lang="en-US" altLang="zh-CN" sz="2000" i="1" dirty="0"/>
          </a:p>
        </p:txBody>
      </p:sp>
      <p:sp>
        <p:nvSpPr>
          <p:cNvPr id="52" name="矩形 41"/>
          <p:cNvSpPr/>
          <p:nvPr/>
        </p:nvSpPr>
        <p:spPr>
          <a:xfrm>
            <a:off x="2590800" y="5391090"/>
            <a:ext cx="710075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smtClean="0"/>
              <a:t>|</a:t>
            </a:r>
            <a:r>
              <a:rPr lang="en-US" altLang="zh-CN" sz="2000" i="1" dirty="0" err="1" smtClean="0"/>
              <a:t>Piv</a:t>
            </a:r>
            <a:r>
              <a:rPr lang="en-US" altLang="zh-CN" sz="2000" i="1" dirty="0" smtClean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r</a:t>
            </a:r>
            <a:r>
              <a:rPr lang="en-US" altLang="zh-CN" sz="2000" i="1" dirty="0" smtClean="0"/>
              <a:t>)|= </a:t>
            </a:r>
            <a:r>
              <a:rPr lang="el-GR" altLang="zh-CN" sz="2000" i="1" dirty="0" smtClean="0"/>
              <a:t>τ</a:t>
            </a:r>
            <a:r>
              <a:rPr lang="en-US" altLang="zh-CN" sz="2000" i="1" dirty="0" smtClean="0"/>
              <a:t>+1 and the q-grams in </a:t>
            </a:r>
            <a:r>
              <a:rPr lang="en-US" altLang="zh-CN" sz="2000" i="1" dirty="0" err="1" smtClean="0"/>
              <a:t>Piv</a:t>
            </a:r>
            <a:r>
              <a:rPr lang="en-US" altLang="zh-CN" sz="2000" i="1" dirty="0" smtClean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r</a:t>
            </a:r>
            <a:r>
              <a:rPr lang="en-US" altLang="zh-CN" sz="2000" i="1" dirty="0" smtClean="0"/>
              <a:t>) are disjoint</a:t>
            </a:r>
            <a:endParaRPr lang="en-US" altLang="zh-CN" sz="2000" i="1" dirty="0"/>
          </a:p>
        </p:txBody>
      </p:sp>
    </p:spTree>
    <p:extLst>
      <p:ext uri="{BB962C8B-B14F-4D97-AF65-F5344CB8AC3E}">
        <p14:creationId xmlns:p14="http://schemas.microsoft.com/office/powerpoint/2010/main" val="42711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/>
      <p:bldP spid="36" grpId="0" animBg="1"/>
      <p:bldP spid="38" grpId="0"/>
      <p:bldP spid="4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/>
          <p:nvPr/>
        </p:nvSpPr>
        <p:spPr>
          <a:xfrm>
            <a:off x="4794394" y="3685291"/>
            <a:ext cx="240794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smtClean="0"/>
              <a:t>             Pre(s)</a:t>
            </a:r>
            <a:endParaRPr lang="en-US" altLang="zh-CN" sz="2000" i="1" dirty="0"/>
          </a:p>
        </p:txBody>
      </p:sp>
      <p:sp>
        <p:nvSpPr>
          <p:cNvPr id="8" name="矩形 6"/>
          <p:cNvSpPr/>
          <p:nvPr/>
        </p:nvSpPr>
        <p:spPr>
          <a:xfrm>
            <a:off x="1706694" y="2432101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4"/>
          <p:cNvSpPr/>
          <p:nvPr/>
        </p:nvSpPr>
        <p:spPr>
          <a:xfrm>
            <a:off x="2281642" y="2432101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15"/>
          <p:cNvSpPr/>
          <p:nvPr/>
        </p:nvSpPr>
        <p:spPr>
          <a:xfrm>
            <a:off x="2857706" y="2432101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6"/>
          <p:cNvSpPr/>
          <p:nvPr/>
        </p:nvSpPr>
        <p:spPr>
          <a:xfrm>
            <a:off x="3432654" y="2432101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 25"/>
          <p:cNvSpPr/>
          <p:nvPr/>
        </p:nvSpPr>
        <p:spPr>
          <a:xfrm>
            <a:off x="563713" y="2432101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矩形 26"/>
          <p:cNvSpPr/>
          <p:nvPr/>
        </p:nvSpPr>
        <p:spPr>
          <a:xfrm>
            <a:off x="1138661" y="2432101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矩形 27"/>
          <p:cNvSpPr/>
          <p:nvPr/>
        </p:nvSpPr>
        <p:spPr>
          <a:xfrm>
            <a:off x="5898252" y="29332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矩形 28"/>
          <p:cNvSpPr/>
          <p:nvPr/>
        </p:nvSpPr>
        <p:spPr>
          <a:xfrm>
            <a:off x="6473200" y="2933273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矩形 29"/>
          <p:cNvSpPr/>
          <p:nvPr/>
        </p:nvSpPr>
        <p:spPr>
          <a:xfrm>
            <a:off x="7049264" y="2933273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矩形 30"/>
          <p:cNvSpPr/>
          <p:nvPr/>
        </p:nvSpPr>
        <p:spPr>
          <a:xfrm>
            <a:off x="7624212" y="29332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矩形 39"/>
          <p:cNvSpPr/>
          <p:nvPr/>
        </p:nvSpPr>
        <p:spPr>
          <a:xfrm>
            <a:off x="4755271" y="2933273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矩形 40"/>
          <p:cNvSpPr/>
          <p:nvPr/>
        </p:nvSpPr>
        <p:spPr>
          <a:xfrm>
            <a:off x="5330219" y="2933273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右大括号 44"/>
          <p:cNvSpPr/>
          <p:nvPr/>
        </p:nvSpPr>
        <p:spPr>
          <a:xfrm rot="5400000">
            <a:off x="6304840" y="1756800"/>
            <a:ext cx="346984" cy="3446121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矩形 45"/>
          <p:cNvSpPr/>
          <p:nvPr/>
        </p:nvSpPr>
        <p:spPr>
          <a:xfrm>
            <a:off x="1366065" y="1629052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smtClean="0"/>
              <a:t>Pre(r)</a:t>
            </a:r>
            <a:endParaRPr lang="en-US" altLang="zh-CN" sz="2000" i="1" dirty="0"/>
          </a:p>
        </p:txBody>
      </p:sp>
      <p:sp>
        <p:nvSpPr>
          <p:cNvPr id="41" name="右大括号 48"/>
          <p:cNvSpPr/>
          <p:nvPr/>
        </p:nvSpPr>
        <p:spPr>
          <a:xfrm rot="16200000">
            <a:off x="2112724" y="552161"/>
            <a:ext cx="346984" cy="3445004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43" name="直接箭头连接符 3"/>
          <p:cNvCxnSpPr>
            <a:stCxn id="34" idx="0"/>
          </p:cNvCxnSpPr>
          <p:nvPr/>
        </p:nvCxnSpPr>
        <p:spPr>
          <a:xfrm flipV="1">
            <a:off x="5043303" y="2561039"/>
            <a:ext cx="5760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50"/>
          <p:cNvCxnSpPr>
            <a:stCxn id="23" idx="0"/>
          </p:cNvCxnSpPr>
          <p:nvPr/>
        </p:nvCxnSpPr>
        <p:spPr>
          <a:xfrm flipH="1" flipV="1">
            <a:off x="5668068" y="2561039"/>
            <a:ext cx="10931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51"/>
          <p:cNvCxnSpPr>
            <a:stCxn id="24" idx="0"/>
          </p:cNvCxnSpPr>
          <p:nvPr/>
        </p:nvCxnSpPr>
        <p:spPr>
          <a:xfrm flipH="1" flipV="1">
            <a:off x="5764500" y="2561041"/>
            <a:ext cx="1572796" cy="372232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57"/>
          <p:cNvCxnSpPr/>
          <p:nvPr/>
        </p:nvCxnSpPr>
        <p:spPr>
          <a:xfrm>
            <a:off x="1427809" y="2792141"/>
            <a:ext cx="1142982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60"/>
          <p:cNvCxnSpPr/>
          <p:nvPr/>
        </p:nvCxnSpPr>
        <p:spPr>
          <a:xfrm flipH="1">
            <a:off x="2723191" y="2792141"/>
            <a:ext cx="998611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63"/>
          <p:cNvCxnSpPr/>
          <p:nvPr/>
        </p:nvCxnSpPr>
        <p:spPr>
          <a:xfrm>
            <a:off x="2570790" y="2792141"/>
            <a:ext cx="75466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66"/>
          <p:cNvSpPr/>
          <p:nvPr/>
        </p:nvSpPr>
        <p:spPr>
          <a:xfrm>
            <a:off x="1859857" y="3181290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err="1" smtClean="0"/>
              <a:t>Piv</a:t>
            </a:r>
            <a:r>
              <a:rPr lang="en-US" altLang="zh-CN" sz="2000" i="1" dirty="0" smtClean="0"/>
              <a:t>(r)</a:t>
            </a:r>
            <a:endParaRPr lang="en-US" altLang="zh-CN" sz="2000" i="1" dirty="0"/>
          </a:p>
        </p:txBody>
      </p:sp>
      <p:sp>
        <p:nvSpPr>
          <p:cNvPr id="50" name="矩形 67"/>
          <p:cNvSpPr/>
          <p:nvPr/>
        </p:nvSpPr>
        <p:spPr>
          <a:xfrm>
            <a:off x="4942721" y="2209800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err="1" smtClean="0"/>
              <a:t>Piv</a:t>
            </a:r>
            <a:r>
              <a:rPr lang="en-US" altLang="zh-CN" sz="2000" i="1" dirty="0" smtClean="0"/>
              <a:t>(s)</a:t>
            </a:r>
            <a:endParaRPr lang="en-US" altLang="zh-CN" sz="2000" i="1" dirty="0"/>
          </a:p>
        </p:txBody>
      </p:sp>
      <p:sp>
        <p:nvSpPr>
          <p:cNvPr id="51" name="矩形 43"/>
          <p:cNvSpPr/>
          <p:nvPr/>
        </p:nvSpPr>
        <p:spPr>
          <a:xfrm>
            <a:off x="-187212" y="4267200"/>
            <a:ext cx="972108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i="1" dirty="0" smtClean="0">
                <a:solidFill>
                  <a:srgbClr val="FF0000"/>
                </a:solidFill>
              </a:rPr>
              <a:t>Pivotal Prefix Filter:</a:t>
            </a:r>
            <a:r>
              <a:rPr lang="en-US" altLang="zh-CN" sz="2400" i="1" dirty="0" smtClean="0"/>
              <a:t> </a:t>
            </a:r>
          </a:p>
          <a:p>
            <a:pPr lvl="1"/>
            <a:r>
              <a:rPr lang="en-US" altLang="zh-CN" sz="2400" i="1" dirty="0" smtClean="0"/>
              <a:t>If </a:t>
            </a:r>
            <a:r>
              <a:rPr lang="en-US" altLang="zh-CN" sz="2400" i="1" dirty="0" smtClean="0"/>
              <a:t>last(r) &lt; last(s)</a:t>
            </a:r>
            <a:r>
              <a:rPr lang="el-GR" altLang="zh-CN" sz="24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 smtClean="0"/>
              <a:t>piv</a:t>
            </a:r>
            <a:r>
              <a:rPr lang="en-US" altLang="zh-CN" sz="2400" i="1" dirty="0" smtClean="0"/>
              <a:t>(r</a:t>
            </a:r>
            <a:r>
              <a:rPr lang="en-US" altLang="zh-CN" sz="2400" i="1" dirty="0"/>
              <a:t>) ∩ </a:t>
            </a:r>
            <a:r>
              <a:rPr lang="en-US" altLang="zh-CN" sz="2400" i="1" dirty="0" smtClean="0"/>
              <a:t>pre(s</a:t>
            </a:r>
            <a:r>
              <a:rPr lang="en-US" altLang="zh-CN" sz="2400" i="1" dirty="0"/>
              <a:t>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=</a:t>
            </a:r>
            <a:r>
              <a:rPr lang="en-US" altLang="zh-CN" sz="2400" i="1" dirty="0" smtClean="0"/>
              <a:t> </a:t>
            </a:r>
            <a:r>
              <a:rPr lang="el-GR" altLang="zh-CN" sz="2400" i="1" dirty="0" smtClean="0">
                <a:latin typeface="Times New Roman"/>
                <a:cs typeface="Times New Roman"/>
              </a:rPr>
              <a:t>ϕ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</a:t>
            </a:r>
            <a:r>
              <a:rPr lang="en-US" altLang="zh-CN" sz="2400" i="1" dirty="0" smtClean="0"/>
              <a:t>&gt; </a:t>
            </a:r>
            <a:r>
              <a:rPr lang="el-GR" altLang="zh-CN" sz="2400" i="1" dirty="0" smtClean="0"/>
              <a:t>τ</a:t>
            </a:r>
            <a:endParaRPr lang="en-US" altLang="zh-CN" sz="2400" i="1" dirty="0" smtClean="0"/>
          </a:p>
          <a:p>
            <a:pPr lvl="1"/>
            <a:r>
              <a:rPr lang="en-US" altLang="zh-CN" sz="2400" i="1" dirty="0" smtClean="0"/>
              <a:t>If </a:t>
            </a:r>
            <a:r>
              <a:rPr lang="en-US" altLang="zh-CN" sz="2400" i="1" dirty="0" smtClean="0"/>
              <a:t>last(s) &lt; last(r)</a:t>
            </a:r>
            <a:r>
              <a:rPr lang="el-GR" altLang="zh-CN" sz="24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(s) ∩ pre(r)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  <a:p>
            <a:pPr lvl="1"/>
            <a:r>
              <a:rPr lang="en-US" altLang="zh-CN" sz="2400" i="1" dirty="0" smtClean="0"/>
              <a:t> </a:t>
            </a:r>
            <a:endParaRPr lang="en-US" altLang="zh-CN" sz="2400" i="1" dirty="0"/>
          </a:p>
        </p:txBody>
      </p:sp>
      <p:sp>
        <p:nvSpPr>
          <p:cNvPr id="52" name="矩形 45"/>
          <p:cNvSpPr/>
          <p:nvPr/>
        </p:nvSpPr>
        <p:spPr>
          <a:xfrm>
            <a:off x="3222496" y="1981507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/>
              <a:t>l</a:t>
            </a:r>
            <a:r>
              <a:rPr lang="en-US" altLang="zh-CN" sz="2000" i="1" dirty="0" smtClean="0"/>
              <a:t>ast(r)</a:t>
            </a:r>
            <a:endParaRPr lang="en-US" altLang="zh-CN" sz="2000" i="1" dirty="0"/>
          </a:p>
        </p:txBody>
      </p:sp>
      <p:sp>
        <p:nvSpPr>
          <p:cNvPr id="53" name="矩形 45"/>
          <p:cNvSpPr/>
          <p:nvPr/>
        </p:nvSpPr>
        <p:spPr>
          <a:xfrm>
            <a:off x="7337296" y="2561041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smtClean="0"/>
              <a:t>last(s)</a:t>
            </a:r>
            <a:endParaRPr lang="en-US" altLang="zh-CN" sz="2000" i="1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en-US" dirty="0" smtClean="0"/>
              <a:t>Related work: Pivotal Prefix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85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8" grpId="0" animBg="1"/>
      <p:bldP spid="39" grpId="0"/>
      <p:bldP spid="41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914400"/>
            <a:ext cx="7772400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en-AU" sz="2800" dirty="0" smtClean="0"/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AU" dirty="0">
                <a:cs typeface="Microsoft Sans Serif" pitchFamily="34" charset="0"/>
              </a:rPr>
              <a:t>Cross Pivotal based pruning technique</a:t>
            </a: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endParaRPr lang="en-AU" dirty="0">
              <a:cs typeface="Microsoft Sans Serif" pitchFamily="34" charset="0"/>
            </a:endParaRP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US" dirty="0">
                <a:cs typeface="Microsoft Sans Serif" pitchFamily="34" charset="0"/>
              </a:rPr>
              <a:t>Min-Order based pivotal set selection method</a:t>
            </a: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endParaRPr lang="en-US" dirty="0">
              <a:cs typeface="Microsoft Sans Serif" pitchFamily="34" charset="0"/>
            </a:endParaRP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US" dirty="0">
                <a:cs typeface="Microsoft Sans Serif" pitchFamily="34" charset="0"/>
              </a:rPr>
              <a:t>Two advanced filters:</a:t>
            </a:r>
          </a:p>
          <a:p>
            <a:pPr marL="800100" lvl="3" indent="-342900">
              <a:lnSpc>
                <a:spcPts val="3200"/>
              </a:lnSpc>
              <a:defRPr/>
            </a:pPr>
            <a:r>
              <a:rPr lang="en-US" dirty="0">
                <a:cs typeface="Microsoft Sans Serif" pitchFamily="34" charset="0"/>
              </a:rPr>
              <a:t>Position Match Filter</a:t>
            </a:r>
          </a:p>
          <a:p>
            <a:pPr marL="800100" lvl="3" indent="-342900">
              <a:lnSpc>
                <a:spcPts val="3200"/>
              </a:lnSpc>
              <a:defRPr/>
            </a:pPr>
            <a:r>
              <a:rPr lang="en-US" dirty="0">
                <a:cs typeface="Microsoft Sans Serif" pitchFamily="34" charset="0"/>
              </a:rPr>
              <a:t>Pivotal Substitution Filter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lvl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lvl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AU" sz="3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28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2800" dirty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latin typeface="+mn-lt"/>
                <a:ea typeface="MS PGothic" pitchFamily="34" charset="-128"/>
              </a:rPr>
              <a:t>Our</a:t>
            </a:r>
            <a:r>
              <a:rPr lang="en-AU" altLang="en-US" dirty="0" smtClean="0">
                <a:ea typeface="MS PGothic" pitchFamily="34" charset="-128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40684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</a:rPr>
              <a:t>Advantages of Our Approach</a:t>
            </a:r>
            <a:endParaRPr lang="en-A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High pruning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 smtClean="0"/>
              <a:t>Three pruning strategies are guaranteed to achieve least candidates among existing algorithms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More effective method for pivotal set selection with reduced </a:t>
            </a:r>
            <a:r>
              <a:rPr lang="en-AU" sz="2800" dirty="0"/>
              <a:t>complexity </a:t>
            </a:r>
            <a:endParaRPr lang="en-AU" sz="2800" dirty="0" smtClean="0"/>
          </a:p>
          <a:p>
            <a:pPr marL="457200" lvl="1" indent="0">
              <a:buNone/>
            </a:pPr>
            <a:endParaRPr lang="en-A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Low memory consumption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00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i="1" dirty="0" smtClean="0">
                <a:ea typeface="MS PGothic" pitchFamily="34" charset="-128"/>
              </a:rPr>
              <a:t>Cross Pivotal Filter</a:t>
            </a:r>
            <a:r>
              <a:rPr lang="en-AU" altLang="en-US" dirty="0" smtClean="0">
                <a:ea typeface="MS PGothic" pitchFamily="34" charset="-128"/>
              </a:rPr>
              <a:t/>
            </a:r>
            <a:br>
              <a:rPr lang="en-AU" altLang="en-US" dirty="0" smtClean="0">
                <a:ea typeface="MS PGothic" pitchFamily="34" charset="-128"/>
              </a:rPr>
            </a:br>
            <a:r>
              <a:rPr lang="en-AU" altLang="en-US" dirty="0" smtClean="0">
                <a:ea typeface="MS PGothic" pitchFamily="34" charset="-128"/>
              </a:rPr>
              <a:t/>
            </a:r>
            <a:br>
              <a:rPr lang="en-AU" altLang="en-US" dirty="0" smtClean="0">
                <a:ea typeface="MS PGothic" pitchFamily="34" charset="-128"/>
              </a:rPr>
            </a:br>
            <a:endParaRPr lang="en-AU" altLang="en-US" dirty="0" smtClean="0">
              <a:ea typeface="MS PGothic" pitchFamily="34" charset="-128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1921613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14"/>
          <p:cNvSpPr/>
          <p:nvPr/>
        </p:nvSpPr>
        <p:spPr>
          <a:xfrm>
            <a:off x="2496561" y="1828800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15"/>
          <p:cNvSpPr/>
          <p:nvPr/>
        </p:nvSpPr>
        <p:spPr>
          <a:xfrm>
            <a:off x="3072625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16"/>
          <p:cNvSpPr/>
          <p:nvPr/>
        </p:nvSpPr>
        <p:spPr>
          <a:xfrm>
            <a:off x="3647573" y="1828800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7"/>
          <p:cNvSpPr/>
          <p:nvPr/>
        </p:nvSpPr>
        <p:spPr>
          <a:xfrm>
            <a:off x="4235152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18"/>
          <p:cNvSpPr/>
          <p:nvPr/>
        </p:nvSpPr>
        <p:spPr>
          <a:xfrm>
            <a:off x="4810100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9"/>
          <p:cNvSpPr/>
          <p:nvPr/>
        </p:nvSpPr>
        <p:spPr>
          <a:xfrm>
            <a:off x="5386164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20"/>
          <p:cNvSpPr/>
          <p:nvPr/>
        </p:nvSpPr>
        <p:spPr>
          <a:xfrm>
            <a:off x="5961112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21"/>
          <p:cNvSpPr/>
          <p:nvPr/>
        </p:nvSpPr>
        <p:spPr>
          <a:xfrm>
            <a:off x="6537176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22"/>
          <p:cNvSpPr/>
          <p:nvPr/>
        </p:nvSpPr>
        <p:spPr>
          <a:xfrm>
            <a:off x="7112124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23"/>
          <p:cNvSpPr/>
          <p:nvPr/>
        </p:nvSpPr>
        <p:spPr>
          <a:xfrm>
            <a:off x="7688188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24"/>
          <p:cNvSpPr/>
          <p:nvPr/>
        </p:nvSpPr>
        <p:spPr>
          <a:xfrm>
            <a:off x="8263136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25"/>
          <p:cNvSpPr/>
          <p:nvPr/>
        </p:nvSpPr>
        <p:spPr>
          <a:xfrm>
            <a:off x="778632" y="1828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26"/>
          <p:cNvSpPr/>
          <p:nvPr/>
        </p:nvSpPr>
        <p:spPr>
          <a:xfrm>
            <a:off x="1353580" y="1828800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27"/>
          <p:cNvSpPr/>
          <p:nvPr/>
        </p:nvSpPr>
        <p:spPr>
          <a:xfrm>
            <a:off x="1920497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矩形 30"/>
          <p:cNvSpPr/>
          <p:nvPr/>
        </p:nvSpPr>
        <p:spPr>
          <a:xfrm>
            <a:off x="3646457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矩形 31"/>
          <p:cNvSpPr/>
          <p:nvPr/>
        </p:nvSpPr>
        <p:spPr>
          <a:xfrm>
            <a:off x="4229100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矩形 32"/>
          <p:cNvSpPr/>
          <p:nvPr/>
        </p:nvSpPr>
        <p:spPr>
          <a:xfrm>
            <a:off x="4804048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矩形 33"/>
          <p:cNvSpPr/>
          <p:nvPr/>
        </p:nvSpPr>
        <p:spPr>
          <a:xfrm>
            <a:off x="5380112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矩形 34"/>
          <p:cNvSpPr/>
          <p:nvPr/>
        </p:nvSpPr>
        <p:spPr>
          <a:xfrm>
            <a:off x="5955060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矩形 35"/>
          <p:cNvSpPr/>
          <p:nvPr/>
        </p:nvSpPr>
        <p:spPr>
          <a:xfrm>
            <a:off x="6531124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矩形 36"/>
          <p:cNvSpPr/>
          <p:nvPr/>
        </p:nvSpPr>
        <p:spPr>
          <a:xfrm>
            <a:off x="7106072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37"/>
          <p:cNvSpPr/>
          <p:nvPr/>
        </p:nvSpPr>
        <p:spPr>
          <a:xfrm>
            <a:off x="7682136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矩形 38"/>
          <p:cNvSpPr/>
          <p:nvPr/>
        </p:nvSpPr>
        <p:spPr>
          <a:xfrm>
            <a:off x="8257084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矩形 40"/>
          <p:cNvSpPr/>
          <p:nvPr/>
        </p:nvSpPr>
        <p:spPr>
          <a:xfrm>
            <a:off x="1352464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矩形 25"/>
          <p:cNvSpPr/>
          <p:nvPr/>
        </p:nvSpPr>
        <p:spPr>
          <a:xfrm>
            <a:off x="778632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矩形 6"/>
          <p:cNvSpPr/>
          <p:nvPr/>
        </p:nvSpPr>
        <p:spPr>
          <a:xfrm>
            <a:off x="2497677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矩形 15"/>
          <p:cNvSpPr/>
          <p:nvPr/>
        </p:nvSpPr>
        <p:spPr>
          <a:xfrm>
            <a:off x="3073741" y="30480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40" name="直接箭头连接符 57"/>
          <p:cNvCxnSpPr/>
          <p:nvPr/>
        </p:nvCxnSpPr>
        <p:spPr>
          <a:xfrm>
            <a:off x="1642728" y="2188840"/>
            <a:ext cx="1142982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60"/>
          <p:cNvCxnSpPr/>
          <p:nvPr/>
        </p:nvCxnSpPr>
        <p:spPr>
          <a:xfrm flipH="1">
            <a:off x="2938110" y="2188840"/>
            <a:ext cx="998611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63"/>
          <p:cNvCxnSpPr/>
          <p:nvPr/>
        </p:nvCxnSpPr>
        <p:spPr>
          <a:xfrm>
            <a:off x="2785709" y="2188840"/>
            <a:ext cx="75466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66"/>
          <p:cNvSpPr/>
          <p:nvPr/>
        </p:nvSpPr>
        <p:spPr>
          <a:xfrm>
            <a:off x="2074776" y="2577989"/>
            <a:ext cx="53928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err="1" smtClean="0"/>
              <a:t>Piv</a:t>
            </a:r>
            <a:r>
              <a:rPr lang="en-US" altLang="zh-CN" sz="2000" i="1" dirty="0" smtClean="0"/>
              <a:t>(r) = </a:t>
            </a:r>
            <a:r>
              <a:rPr lang="el-GR" altLang="zh-CN" sz="2000" i="1" dirty="0"/>
              <a:t>τ</a:t>
            </a:r>
            <a:r>
              <a:rPr lang="en-US" altLang="zh-CN" sz="2000" i="1" dirty="0" smtClean="0"/>
              <a:t>+1 disjoint q-grams </a:t>
            </a:r>
            <a:endParaRPr lang="en-US" altLang="zh-CN" sz="2000" i="1" dirty="0"/>
          </a:p>
        </p:txBody>
      </p:sp>
      <p:sp>
        <p:nvSpPr>
          <p:cNvPr id="16385" name="TextBox 16384"/>
          <p:cNvSpPr txBox="1"/>
          <p:nvPr/>
        </p:nvSpPr>
        <p:spPr>
          <a:xfrm>
            <a:off x="350099" y="4050268"/>
            <a:ext cx="621541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If 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and r are similar, then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Piv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(r) ∩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Pre</a:t>
            </a:r>
            <a:r>
              <a:rPr kumimoji="0" lang="en-US" sz="20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lpr</a:t>
            </a:r>
            <a:r>
              <a:rPr kumimoji="0" lang="en-US" sz="2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+ (q-1)</a:t>
            </a:r>
            <a:r>
              <a:rPr lang="el-GR" altLang="zh-CN" sz="2000" dirty="0">
                <a:latin typeface="+mn-ea"/>
              </a:rPr>
              <a:t> </a:t>
            </a:r>
            <a:r>
              <a:rPr lang="el-GR" altLang="zh-CN" sz="2000" baseline="-25000" dirty="0" smtClean="0">
                <a:latin typeface="+mn-ea"/>
                <a:cs typeface="+mn-cs"/>
              </a:rPr>
              <a:t>τ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(s) </a:t>
            </a:r>
            <a:r>
              <a:rPr lang="en-US" altLang="zh-CN" sz="2000" i="1" noProof="0" dirty="0" smtClean="0">
                <a:latin typeface="+mn-ea"/>
                <a:cs typeface="Times New Roman"/>
              </a:rPr>
              <a:t>≠</a:t>
            </a:r>
            <a:r>
              <a:rPr lang="en-US" altLang="zh-CN" sz="2000" i="1" dirty="0" smtClean="0">
                <a:latin typeface="+mn-ea"/>
              </a:rPr>
              <a:t> </a:t>
            </a:r>
            <a:r>
              <a:rPr lang="el-GR" altLang="zh-CN" sz="2000" i="1" dirty="0" smtClean="0">
                <a:latin typeface="+mn-ea"/>
                <a:cs typeface="Times New Roman"/>
              </a:rPr>
              <a:t>ϕ</a:t>
            </a:r>
            <a:r>
              <a:rPr lang="en-US" altLang="zh-CN" sz="2000" i="1" dirty="0" smtClean="0">
                <a:latin typeface="+mn-ea"/>
                <a:cs typeface="Times New Roman"/>
              </a:rPr>
              <a:t>.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6" name="矩形 66"/>
          <p:cNvSpPr/>
          <p:nvPr/>
        </p:nvSpPr>
        <p:spPr>
          <a:xfrm>
            <a:off x="2951082" y="1413293"/>
            <a:ext cx="573571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i="1" dirty="0" err="1" smtClean="0"/>
              <a:t>lpr</a:t>
            </a:r>
            <a:r>
              <a:rPr lang="en-US" altLang="zh-CN" sz="2000" i="1" dirty="0" smtClean="0"/>
              <a:t>: the position of the last pivotal q-gram </a:t>
            </a:r>
            <a:endParaRPr lang="en-US" altLang="zh-CN" sz="20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50099" y="4507468"/>
            <a:ext cx="624267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If 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and s are similar, then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Piv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(s) ∩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Pre</a:t>
            </a:r>
            <a:r>
              <a:rPr kumimoji="0" lang="en-US" sz="20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lps</a:t>
            </a:r>
            <a:r>
              <a:rPr lang="en-US" sz="2000" baseline="-25000" dirty="0">
                <a:latin typeface="+mn-ea"/>
              </a:rPr>
              <a:t> + (q-1)</a:t>
            </a:r>
            <a:r>
              <a:rPr lang="el-GR" altLang="zh-CN" sz="2000" dirty="0">
                <a:latin typeface="+mn-ea"/>
              </a:rPr>
              <a:t> </a:t>
            </a:r>
            <a:r>
              <a:rPr lang="el-GR" altLang="zh-CN" sz="2000" baseline="-25000" dirty="0">
                <a:latin typeface="+mn-ea"/>
              </a:rPr>
              <a:t>τ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(r) </a:t>
            </a:r>
            <a:r>
              <a:rPr lang="en-US" altLang="zh-CN" sz="2000" i="1" noProof="0" dirty="0" smtClean="0">
                <a:latin typeface="+mn-ea"/>
                <a:cs typeface="Times New Roman"/>
              </a:rPr>
              <a:t>≠</a:t>
            </a:r>
            <a:r>
              <a:rPr lang="en-US" altLang="zh-CN" sz="2000" i="1" dirty="0" smtClean="0">
                <a:latin typeface="+mn-ea"/>
              </a:rPr>
              <a:t> </a:t>
            </a:r>
            <a:r>
              <a:rPr lang="el-GR" altLang="zh-CN" sz="2000" i="1" dirty="0" smtClean="0">
                <a:latin typeface="+mn-ea"/>
                <a:cs typeface="Times New Roman"/>
              </a:rPr>
              <a:t>ϕ</a:t>
            </a:r>
            <a:r>
              <a:rPr lang="en-US" altLang="zh-CN" sz="2000" i="1" dirty="0" smtClean="0">
                <a:latin typeface="+mn-ea"/>
                <a:cs typeface="Times New Roman"/>
              </a:rPr>
              <a:t>.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099" y="3690461"/>
            <a:ext cx="507247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If 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and r are similar, then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Piv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(r) ∩ q(s) </a:t>
            </a:r>
            <a:r>
              <a:rPr lang="en-US" altLang="zh-CN" sz="2000" i="1" noProof="0" dirty="0" smtClean="0">
                <a:latin typeface="+mn-ea"/>
                <a:cs typeface="Times New Roman"/>
              </a:rPr>
              <a:t>≠</a:t>
            </a:r>
            <a:r>
              <a:rPr lang="en-US" altLang="zh-CN" sz="2000" i="1" dirty="0" smtClean="0">
                <a:latin typeface="+mn-ea"/>
              </a:rPr>
              <a:t> </a:t>
            </a:r>
            <a:r>
              <a:rPr lang="el-GR" altLang="zh-CN" sz="2000" i="1" dirty="0" smtClean="0">
                <a:latin typeface="+mn-ea"/>
                <a:cs typeface="Times New Roman"/>
              </a:rPr>
              <a:t>ϕ</a:t>
            </a:r>
            <a:r>
              <a:rPr lang="en-US" altLang="zh-CN" sz="2000" i="1" dirty="0" smtClean="0">
                <a:latin typeface="+mn-ea"/>
                <a:cs typeface="Times New Roman"/>
              </a:rPr>
              <a:t>.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1049" y="3733800"/>
            <a:ext cx="7313220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If 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and r are similar,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then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Piv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(r) ∩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Pre</a:t>
            </a:r>
            <a:r>
              <a:rPr kumimoji="0" lang="en-US" sz="20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lpr</a:t>
            </a:r>
            <a:r>
              <a:rPr lang="en-US" sz="2000" baseline="-25000" dirty="0">
                <a:latin typeface="+mn-ea"/>
              </a:rPr>
              <a:t> + (q-1)</a:t>
            </a:r>
            <a:r>
              <a:rPr lang="el-GR" altLang="zh-CN" sz="2000" dirty="0">
                <a:latin typeface="+mn-ea"/>
              </a:rPr>
              <a:t> </a:t>
            </a:r>
            <a:r>
              <a:rPr lang="el-GR" altLang="zh-CN" sz="2000" baseline="-25000" dirty="0">
                <a:latin typeface="+mn-ea"/>
              </a:rPr>
              <a:t>τ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(s) </a:t>
            </a:r>
            <a:r>
              <a:rPr lang="en-US" altLang="zh-CN" sz="2000" i="1" noProof="0" dirty="0" smtClean="0">
                <a:latin typeface="+mn-ea"/>
                <a:cs typeface="Times New Roman"/>
              </a:rPr>
              <a:t>≠</a:t>
            </a:r>
            <a:r>
              <a:rPr lang="en-US" altLang="zh-CN" sz="2000" i="1" dirty="0" smtClean="0">
                <a:latin typeface="+mn-ea"/>
              </a:rPr>
              <a:t> </a:t>
            </a:r>
            <a:r>
              <a:rPr lang="el-GR" altLang="zh-CN" sz="2000" i="1" dirty="0" smtClean="0">
                <a:latin typeface="+mn-ea"/>
                <a:cs typeface="Times New Roman"/>
              </a:rPr>
              <a:t>ϕ</a:t>
            </a:r>
            <a:r>
              <a:rPr lang="en-US" altLang="zh-CN" sz="2000" i="1" dirty="0">
                <a:latin typeface="+mn-ea"/>
                <a:cs typeface="Times New Roman"/>
              </a:rPr>
              <a:t> </a:t>
            </a:r>
            <a:r>
              <a:rPr lang="en-US" altLang="zh-CN" sz="2000" i="1" dirty="0" smtClean="0">
                <a:latin typeface="+mn-ea"/>
                <a:cs typeface="Times New Roman"/>
              </a:rPr>
              <a:t>and </a:t>
            </a:r>
            <a:r>
              <a:rPr lang="en-US" sz="2000" dirty="0" err="1">
                <a:latin typeface="+mn-ea"/>
              </a:rPr>
              <a:t>Piv</a:t>
            </a:r>
            <a:r>
              <a:rPr lang="en-US" sz="2000" dirty="0">
                <a:latin typeface="+mn-ea"/>
              </a:rPr>
              <a:t>(s) ∩ </a:t>
            </a:r>
            <a:r>
              <a:rPr lang="en-US" sz="2000" dirty="0" err="1" smtClean="0">
                <a:latin typeface="+mn-ea"/>
              </a:rPr>
              <a:t>Pre</a:t>
            </a:r>
            <a:r>
              <a:rPr lang="en-US" sz="2000" baseline="-25000" dirty="0" err="1" smtClean="0">
                <a:latin typeface="+mn-ea"/>
              </a:rPr>
              <a:t>lps</a:t>
            </a:r>
            <a:r>
              <a:rPr lang="en-US" sz="2000" baseline="-25000" dirty="0">
                <a:latin typeface="+mn-ea"/>
              </a:rPr>
              <a:t> + (q-1)</a:t>
            </a:r>
            <a:r>
              <a:rPr lang="el-GR" altLang="zh-CN" sz="2000" dirty="0">
                <a:latin typeface="+mn-ea"/>
              </a:rPr>
              <a:t> </a:t>
            </a:r>
            <a:r>
              <a:rPr lang="el-GR" altLang="zh-CN" sz="2000" baseline="-25000" dirty="0">
                <a:latin typeface="+mn-ea"/>
              </a:rPr>
              <a:t>τ</a:t>
            </a:r>
            <a:r>
              <a:rPr lang="en-US" sz="2000" dirty="0" smtClean="0">
                <a:latin typeface="+mn-ea"/>
              </a:rPr>
              <a:t>(r</a:t>
            </a:r>
            <a:r>
              <a:rPr lang="en-US" sz="2000" dirty="0">
                <a:latin typeface="+mn-ea"/>
              </a:rPr>
              <a:t>)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lang="en-US" altLang="zh-CN" sz="2000" i="1" dirty="0">
                <a:latin typeface="+mn-ea"/>
                <a:cs typeface="Times New Roman"/>
              </a:rPr>
              <a:t>≠</a:t>
            </a:r>
            <a:r>
              <a:rPr lang="en-US" altLang="zh-CN" sz="2000" i="1" dirty="0">
                <a:latin typeface="+mn-ea"/>
              </a:rPr>
              <a:t> </a:t>
            </a:r>
            <a:r>
              <a:rPr lang="el-GR" altLang="zh-CN" sz="2000" i="1" dirty="0">
                <a:latin typeface="+mn-ea"/>
                <a:cs typeface="Times New Roman"/>
              </a:rPr>
              <a:t>ϕ</a:t>
            </a:r>
            <a:r>
              <a:rPr lang="en-US" altLang="zh-CN" sz="2000" i="1" dirty="0">
                <a:latin typeface="+mn-ea"/>
                <a:cs typeface="Times New Roman"/>
              </a:rPr>
              <a:t> 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4876800"/>
            <a:ext cx="7021730" cy="150810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Cross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Pivotal Filter: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Given any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two strings s and r, if </a:t>
            </a:r>
            <a:r>
              <a:rPr lang="en-US" sz="2000" dirty="0" err="1" smtClean="0">
                <a:latin typeface="+mn-ea"/>
              </a:rPr>
              <a:t>Piv</a:t>
            </a:r>
            <a:r>
              <a:rPr lang="en-US" sz="2000" dirty="0" smtClean="0">
                <a:latin typeface="+mn-ea"/>
              </a:rPr>
              <a:t>(r</a:t>
            </a:r>
            <a:r>
              <a:rPr lang="en-US" sz="2000" dirty="0">
                <a:latin typeface="+mn-ea"/>
              </a:rPr>
              <a:t>) ∩ </a:t>
            </a:r>
            <a:r>
              <a:rPr lang="en-US" sz="2000" dirty="0" err="1" smtClean="0">
                <a:latin typeface="+mn-ea"/>
              </a:rPr>
              <a:t>Pre</a:t>
            </a:r>
            <a:r>
              <a:rPr lang="en-US" sz="2000" baseline="-25000" dirty="0" err="1" smtClean="0">
                <a:latin typeface="+mn-ea"/>
              </a:rPr>
              <a:t>lpr</a:t>
            </a:r>
            <a:r>
              <a:rPr lang="en-US" sz="2000" baseline="-25000" dirty="0">
                <a:latin typeface="+mn-ea"/>
              </a:rPr>
              <a:t> + (q-1)</a:t>
            </a:r>
            <a:r>
              <a:rPr lang="el-GR" altLang="zh-CN" sz="2000" dirty="0">
                <a:latin typeface="+mn-ea"/>
              </a:rPr>
              <a:t> </a:t>
            </a:r>
            <a:r>
              <a:rPr lang="el-GR" altLang="zh-CN" sz="2000" baseline="-25000" dirty="0">
                <a:latin typeface="+mn-ea"/>
              </a:rPr>
              <a:t>τ</a:t>
            </a:r>
            <a:r>
              <a:rPr lang="en-US" sz="2000" dirty="0" smtClean="0">
                <a:latin typeface="+mn-ea"/>
              </a:rPr>
              <a:t>(s</a:t>
            </a:r>
            <a:r>
              <a:rPr lang="en-US" sz="2000" dirty="0">
                <a:latin typeface="+mn-ea"/>
              </a:rPr>
              <a:t>) </a:t>
            </a:r>
            <a:r>
              <a:rPr lang="en-US" sz="2000" i="1" dirty="0" smtClean="0">
                <a:latin typeface="+mn-ea"/>
                <a:cs typeface="Times New Roman"/>
              </a:rPr>
              <a:t>=</a:t>
            </a:r>
            <a:r>
              <a:rPr lang="en-US" altLang="zh-CN" sz="2000" i="1" dirty="0" smtClean="0">
                <a:latin typeface="+mn-ea"/>
              </a:rPr>
              <a:t> </a:t>
            </a:r>
            <a:r>
              <a:rPr lang="el-GR" altLang="zh-CN" sz="2000" i="1" dirty="0">
                <a:latin typeface="+mn-ea"/>
                <a:cs typeface="Times New Roman"/>
              </a:rPr>
              <a:t>ϕ</a:t>
            </a:r>
            <a:r>
              <a:rPr lang="en-US" altLang="zh-CN" sz="2000" i="1" dirty="0">
                <a:latin typeface="+mn-ea"/>
                <a:cs typeface="Times New Roman"/>
              </a:rPr>
              <a:t> </a:t>
            </a:r>
            <a:endParaRPr lang="en-US" altLang="zh-CN" sz="2000" i="1" dirty="0" smtClean="0">
              <a:latin typeface="+mn-ea"/>
              <a:cs typeface="Times New Roman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i="1" dirty="0" smtClean="0">
                <a:latin typeface="+mn-ea"/>
                <a:cs typeface="Times New Roman"/>
              </a:rPr>
              <a:t>or </a:t>
            </a:r>
            <a:r>
              <a:rPr lang="en-US" sz="2000" dirty="0" err="1" smtClean="0">
                <a:latin typeface="+mn-ea"/>
              </a:rPr>
              <a:t>Piv</a:t>
            </a:r>
            <a:r>
              <a:rPr lang="en-US" sz="2000" dirty="0" smtClean="0">
                <a:latin typeface="+mn-ea"/>
              </a:rPr>
              <a:t>(s</a:t>
            </a:r>
            <a:r>
              <a:rPr lang="en-US" sz="2000" dirty="0">
                <a:latin typeface="+mn-ea"/>
              </a:rPr>
              <a:t>) ∩ </a:t>
            </a:r>
            <a:r>
              <a:rPr lang="en-US" sz="2000" dirty="0" err="1" smtClean="0">
                <a:latin typeface="+mn-ea"/>
              </a:rPr>
              <a:t>Pre</a:t>
            </a:r>
            <a:r>
              <a:rPr lang="en-US" sz="2000" baseline="-25000" dirty="0" err="1" smtClean="0">
                <a:latin typeface="+mn-ea"/>
              </a:rPr>
              <a:t>lps</a:t>
            </a:r>
            <a:r>
              <a:rPr lang="en-US" sz="2000" baseline="-25000" dirty="0">
                <a:latin typeface="+mn-ea"/>
              </a:rPr>
              <a:t> + (q-1)</a:t>
            </a:r>
            <a:r>
              <a:rPr lang="el-GR" altLang="zh-CN" sz="2000" dirty="0">
                <a:latin typeface="+mn-ea"/>
              </a:rPr>
              <a:t> </a:t>
            </a:r>
            <a:r>
              <a:rPr lang="el-GR" altLang="zh-CN" sz="2000" baseline="-25000" dirty="0">
                <a:latin typeface="+mn-ea"/>
              </a:rPr>
              <a:t>τ</a:t>
            </a:r>
            <a:r>
              <a:rPr lang="en-US" sz="2000" dirty="0" smtClean="0">
                <a:latin typeface="+mn-ea"/>
              </a:rPr>
              <a:t>(r</a:t>
            </a:r>
            <a:r>
              <a:rPr lang="en-US" sz="2000" dirty="0">
                <a:latin typeface="+mn-ea"/>
              </a:rPr>
              <a:t>) </a:t>
            </a:r>
            <a:r>
              <a:rPr lang="en-US" altLang="zh-CN" sz="2000" i="1" dirty="0" smtClean="0">
                <a:latin typeface="+mn-ea"/>
                <a:cs typeface="Times New Roman"/>
              </a:rPr>
              <a:t>=</a:t>
            </a:r>
            <a:r>
              <a:rPr lang="en-US" altLang="zh-CN" sz="2000" i="1" dirty="0" smtClean="0">
                <a:latin typeface="+mn-ea"/>
              </a:rPr>
              <a:t> </a:t>
            </a:r>
            <a:r>
              <a:rPr lang="el-GR" altLang="zh-CN" sz="2000" i="1" dirty="0" smtClean="0">
                <a:latin typeface="+mn-ea"/>
                <a:cs typeface="Times New Roman"/>
              </a:rPr>
              <a:t>ϕ</a:t>
            </a:r>
            <a:r>
              <a:rPr lang="en-US" altLang="zh-CN" sz="2000" i="1" dirty="0" smtClean="0">
                <a:latin typeface="+mn-ea"/>
                <a:cs typeface="Times New Roman"/>
              </a:rPr>
              <a:t>, </a:t>
            </a:r>
            <a:r>
              <a:rPr lang="en-US" altLang="zh-CN" sz="2000" dirty="0" smtClean="0">
                <a:latin typeface="+mn-ea"/>
                <a:cs typeface="+mn-cs"/>
              </a:rPr>
              <a:t>then s and r cannot be similar.</a:t>
            </a:r>
            <a:endParaRPr lang="en-AU" sz="2000" dirty="0">
              <a:latin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386" name="Rectangle 16385"/>
          <p:cNvSpPr/>
          <p:nvPr/>
        </p:nvSpPr>
        <p:spPr>
          <a:xfrm>
            <a:off x="0" y="182880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q(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): </a:t>
            </a:r>
            <a:endParaRPr lang="en-AU" dirty="0"/>
          </a:p>
        </p:txBody>
      </p:sp>
      <p:sp>
        <p:nvSpPr>
          <p:cNvPr id="52" name="Rectangle 51"/>
          <p:cNvSpPr/>
          <p:nvPr/>
        </p:nvSpPr>
        <p:spPr>
          <a:xfrm>
            <a:off x="0" y="305657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q(</a:t>
            </a:r>
            <a:r>
              <a:rPr lang="en-US" altLang="zh-CN" i="1" dirty="0"/>
              <a:t>s</a:t>
            </a:r>
            <a:r>
              <a:rPr lang="en-US" altLang="zh-CN" dirty="0" smtClean="0"/>
              <a:t>):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45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5" grpId="1"/>
      <p:bldP spid="46" grpId="0"/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239000" cy="792088"/>
          </a:xfrm>
        </p:spPr>
        <p:txBody>
          <a:bodyPr/>
          <a:lstStyle/>
          <a:p>
            <a:r>
              <a:rPr lang="en-US" dirty="0" smtClean="0"/>
              <a:t>Comparison of pruning power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994" y="3657600"/>
            <a:ext cx="8982011" cy="10341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proposed cross pivotal filter possesses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strongest pruning power, compared to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IndexChunk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-Turbo [Qin TODS13],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IndexGram</a:t>
            </a:r>
            <a:r>
              <a:rPr lang="en-US" dirty="0" smtClean="0">
                <a:latin typeface="+mn-lt"/>
                <a:cs typeface="+mn-cs"/>
              </a:rPr>
              <a:t>-Turbo [Qin TODS13], and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Pivotal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Preifx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[Deng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SIGMOD 13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i="1" dirty="0">
                <a:latin typeface="+mn-ea"/>
                <a:ea typeface="+mn-ea"/>
              </a:rPr>
              <a:t>Cross Pivotal Filter</a:t>
            </a:r>
            <a:endParaRPr lang="en-AU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47800"/>
            <a:ext cx="7924801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Suppose that we have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tw</a:t>
            </a:r>
            <a:r>
              <a:rPr lang="en-US" sz="2000" dirty="0" smtClean="0">
                <a:latin typeface="+mn-ea"/>
                <a:cs typeface="+mn-cs"/>
              </a:rPr>
              <a:t>o strings s and r: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	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=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datamining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aseline="0" dirty="0">
                <a:latin typeface="+mn-ea"/>
                <a:cs typeface="+mn-cs"/>
              </a:rPr>
              <a:t>	</a:t>
            </a:r>
            <a:r>
              <a:rPr lang="en-US" sz="2000" baseline="0" dirty="0" smtClean="0">
                <a:latin typeface="+mn-ea"/>
                <a:cs typeface="+mn-cs"/>
              </a:rPr>
              <a:t>r</a:t>
            </a:r>
            <a:r>
              <a:rPr lang="en-US" sz="2000" dirty="0" smtClean="0">
                <a:latin typeface="+mn-ea"/>
                <a:cs typeface="+mn-cs"/>
              </a:rPr>
              <a:t> = </a:t>
            </a:r>
            <a:r>
              <a:rPr lang="en-US" sz="2000" dirty="0" err="1" smtClean="0">
                <a:latin typeface="+mn-ea"/>
                <a:cs typeface="+mn-cs"/>
              </a:rPr>
              <a:t>datacleaning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907" y="1817132"/>
            <a:ext cx="5495415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	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q(s)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= {am, mi, da,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ni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, ng, ta, at, in, in}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aseline="0" dirty="0">
                <a:latin typeface="+mn-ea"/>
                <a:cs typeface="+mn-cs"/>
              </a:rPr>
              <a:t>	</a:t>
            </a:r>
            <a:r>
              <a:rPr lang="en-US" sz="2000" dirty="0" smtClean="0">
                <a:latin typeface="+mn-ea"/>
                <a:cs typeface="+mn-cs"/>
              </a:rPr>
              <a:t>q(r) =  {ac, cl, an, le, da, </a:t>
            </a:r>
            <a:r>
              <a:rPr lang="en-US" sz="2000" dirty="0" err="1" smtClean="0">
                <a:latin typeface="+mn-ea"/>
                <a:cs typeface="+mn-cs"/>
              </a:rPr>
              <a:t>ea</a:t>
            </a:r>
            <a:r>
              <a:rPr lang="en-US" sz="2000" dirty="0" smtClean="0">
                <a:latin typeface="+mn-ea"/>
                <a:cs typeface="+mn-cs"/>
              </a:rPr>
              <a:t>, </a:t>
            </a:r>
            <a:r>
              <a:rPr lang="en-US" sz="2000" dirty="0" err="1" smtClean="0">
                <a:latin typeface="+mn-ea"/>
                <a:cs typeface="+mn-cs"/>
              </a:rPr>
              <a:t>ni</a:t>
            </a:r>
            <a:r>
              <a:rPr lang="en-US" sz="2000" dirty="0" smtClean="0">
                <a:latin typeface="+mn-ea"/>
                <a:cs typeface="+mn-cs"/>
              </a:rPr>
              <a:t>, ng, ta, at, in}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751147"/>
            <a:ext cx="7924801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latin typeface="+mn-ea"/>
                <a:cs typeface="+mn-cs"/>
              </a:rPr>
              <a:t>We select </a:t>
            </a:r>
            <a:r>
              <a:rPr lang="en-US" sz="2000" dirty="0" err="1" smtClean="0">
                <a:latin typeface="+mn-ea"/>
                <a:cs typeface="+mn-cs"/>
              </a:rPr>
              <a:t>piv</a:t>
            </a:r>
            <a:r>
              <a:rPr lang="en-US" sz="2000" dirty="0" smtClean="0">
                <a:latin typeface="+mn-ea"/>
                <a:cs typeface="+mn-cs"/>
              </a:rPr>
              <a:t>(s) ={am, da, </a:t>
            </a:r>
            <a:r>
              <a:rPr lang="en-US" sz="2000" dirty="0" err="1" smtClean="0">
                <a:latin typeface="+mn-ea"/>
                <a:cs typeface="+mn-cs"/>
              </a:rPr>
              <a:t>ni</a:t>
            </a:r>
            <a:r>
              <a:rPr lang="en-US" sz="2000" dirty="0" smtClean="0">
                <a:latin typeface="+mn-ea"/>
                <a:cs typeface="+mn-cs"/>
              </a:rPr>
              <a:t>} and </a:t>
            </a:r>
            <a:r>
              <a:rPr lang="en-US" sz="2000" dirty="0" err="1" smtClean="0">
                <a:latin typeface="+mn-ea"/>
                <a:cs typeface="+mn-cs"/>
              </a:rPr>
              <a:t>piv</a:t>
            </a:r>
            <a:r>
              <a:rPr lang="en-US" sz="2000" dirty="0" smtClean="0">
                <a:latin typeface="+mn-ea"/>
                <a:cs typeface="+mn-cs"/>
              </a:rPr>
              <a:t>(r) = {ac, an, le};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latin typeface="+mn-ea"/>
                <a:cs typeface="+mn-cs"/>
              </a:rPr>
              <a:t>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o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we have 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lp</a:t>
            </a:r>
            <a:r>
              <a:rPr lang="en-US" sz="2000" baseline="-25000" dirty="0" smtClean="0">
                <a:latin typeface="+mn-ea"/>
                <a:cs typeface="+mn-cs"/>
              </a:rPr>
              <a:t>s</a:t>
            </a:r>
            <a:r>
              <a:rPr lang="en-US" sz="2000" dirty="0" smtClean="0">
                <a:latin typeface="+mn-ea"/>
                <a:cs typeface="+mn-cs"/>
              </a:rPr>
              <a:t> </a:t>
            </a:r>
            <a:r>
              <a:rPr lang="en-US" altLang="zh-CN" sz="2000" dirty="0" smtClean="0">
                <a:latin typeface="+mn-ea"/>
                <a:cs typeface="+mn-cs"/>
              </a:rPr>
              <a:t>= 4 and </a:t>
            </a:r>
            <a:r>
              <a:rPr lang="en-US" altLang="zh-CN" sz="2000" dirty="0" smtClean="0">
                <a:latin typeface="+mn-ea"/>
              </a:rPr>
              <a:t>the </a:t>
            </a:r>
            <a:r>
              <a:rPr lang="en-US" altLang="zh-CN" sz="2000" dirty="0">
                <a:latin typeface="+mn-ea"/>
              </a:rPr>
              <a:t>prefix </a:t>
            </a:r>
            <a:r>
              <a:rPr lang="en-US" altLang="zh-CN" sz="2000" dirty="0" smtClean="0">
                <a:latin typeface="+mn-ea"/>
              </a:rPr>
              <a:t>length is  </a:t>
            </a:r>
            <a:r>
              <a:rPr lang="en-US" altLang="zh-CN" sz="2000" dirty="0" err="1">
                <a:latin typeface="+mn-ea"/>
              </a:rPr>
              <a:t>lp</a:t>
            </a:r>
            <a:r>
              <a:rPr lang="en-US" altLang="zh-CN" sz="2000" baseline="-25000" dirty="0" err="1">
                <a:latin typeface="+mn-ea"/>
              </a:rPr>
              <a:t>s</a:t>
            </a:r>
            <a:r>
              <a:rPr lang="en-US" altLang="zh-CN" sz="2000" dirty="0">
                <a:latin typeface="+mn-ea"/>
              </a:rPr>
              <a:t> + (q-1)t = </a:t>
            </a:r>
            <a:r>
              <a:rPr lang="en-US" altLang="zh-CN" sz="2000" dirty="0" smtClean="0">
                <a:latin typeface="+mn-ea"/>
              </a:rPr>
              <a:t>6;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2000" dirty="0" err="1" smtClean="0">
                <a:latin typeface="+mn-ea"/>
              </a:rPr>
              <a:t>lp</a:t>
            </a:r>
            <a:r>
              <a:rPr lang="en-US" altLang="zh-CN" sz="2000" baseline="-25000" dirty="0" err="1" smtClean="0">
                <a:latin typeface="+mn-ea"/>
              </a:rPr>
              <a:t>r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= </a:t>
            </a:r>
            <a:r>
              <a:rPr lang="en-US" altLang="zh-CN" sz="2000" dirty="0" smtClean="0">
                <a:latin typeface="+mn-ea"/>
              </a:rPr>
              <a:t>4</a:t>
            </a:r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and the prefix length is </a:t>
            </a:r>
            <a:r>
              <a:rPr lang="en-US" altLang="zh-CN" sz="2000" dirty="0" smtClean="0">
                <a:latin typeface="+mn-ea"/>
                <a:cs typeface="+mn-cs"/>
              </a:rPr>
              <a:t> </a:t>
            </a:r>
            <a:r>
              <a:rPr lang="en-US" altLang="zh-CN" sz="2000" dirty="0" err="1" smtClean="0">
                <a:latin typeface="+mn-ea"/>
                <a:cs typeface="+mn-cs"/>
              </a:rPr>
              <a:t>lp</a:t>
            </a:r>
            <a:r>
              <a:rPr lang="en-US" altLang="zh-CN" sz="2000" baseline="-25000" dirty="0" err="1" smtClean="0">
                <a:latin typeface="+mn-ea"/>
                <a:cs typeface="+mn-cs"/>
              </a:rPr>
              <a:t>r</a:t>
            </a:r>
            <a:r>
              <a:rPr lang="en-US" altLang="zh-CN" sz="2000" dirty="0" smtClean="0">
                <a:latin typeface="+mn-ea"/>
                <a:cs typeface="+mn-cs"/>
              </a:rPr>
              <a:t> + (q-1)t = 6. 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343400"/>
            <a:ext cx="3629520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latin typeface="+mn-ea"/>
                <a:cs typeface="+mn-cs"/>
              </a:rPr>
              <a:t>pre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(s)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= {am, mi, da,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ni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, ng, ta}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latin typeface="+mn-ea"/>
                <a:cs typeface="+mn-cs"/>
              </a:rPr>
              <a:t>pre(r) =  {ac, cl, an, le, da, </a:t>
            </a:r>
            <a:r>
              <a:rPr lang="en-US" sz="2000" dirty="0" err="1" smtClean="0">
                <a:latin typeface="+mn-ea"/>
                <a:cs typeface="+mn-cs"/>
              </a:rPr>
              <a:t>ea</a:t>
            </a:r>
            <a:r>
              <a:rPr lang="en-US" sz="2000" dirty="0" smtClean="0">
                <a:latin typeface="+mn-ea"/>
                <a:cs typeface="+mn-cs"/>
              </a:rPr>
              <a:t> }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680" y="5257800"/>
            <a:ext cx="5769528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2000" i="1" dirty="0" smtClean="0">
                <a:latin typeface="+mn-ea"/>
              </a:rPr>
              <a:t>Cross pivotal filter: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2000" i="1" dirty="0" err="1" smtClean="0">
                <a:latin typeface="+mn-ea"/>
              </a:rPr>
              <a:t>piv</a:t>
            </a:r>
            <a:r>
              <a:rPr lang="en-US" altLang="zh-CN" sz="2000" i="1" dirty="0" smtClean="0">
                <a:latin typeface="+mn-ea"/>
              </a:rPr>
              <a:t>(s) </a:t>
            </a:r>
            <a:r>
              <a:rPr lang="en-US" altLang="zh-CN" sz="2000" i="1" dirty="0">
                <a:latin typeface="+mn-ea"/>
              </a:rPr>
              <a:t>∩ </a:t>
            </a:r>
            <a:r>
              <a:rPr lang="en-US" altLang="zh-CN" sz="2000" i="1" dirty="0" smtClean="0">
                <a:latin typeface="+mn-ea"/>
              </a:rPr>
              <a:t>pre(r) =  </a:t>
            </a:r>
            <a:r>
              <a:rPr lang="en-US" altLang="zh-CN" sz="2000" dirty="0" smtClean="0">
                <a:latin typeface="+mn-ea"/>
              </a:rPr>
              <a:t>{da}</a:t>
            </a:r>
            <a:r>
              <a:rPr lang="el-GR" altLang="zh-CN" sz="2000" dirty="0" smtClean="0">
                <a:latin typeface="+mn-ea"/>
                <a:cs typeface="Times New Roman"/>
              </a:rPr>
              <a:t> </a:t>
            </a:r>
            <a:r>
              <a:rPr lang="en-US" altLang="zh-CN" sz="2000" dirty="0">
                <a:latin typeface="+mn-ea"/>
                <a:cs typeface="Times New Roman"/>
              </a:rPr>
              <a:t> </a:t>
            </a:r>
            <a:r>
              <a:rPr lang="en-US" altLang="zh-CN" sz="2000" dirty="0" smtClean="0">
                <a:latin typeface="+mn-ea"/>
                <a:cs typeface="Times New Roman"/>
              </a:rPr>
              <a:t> and   </a:t>
            </a:r>
            <a:r>
              <a:rPr lang="en-US" altLang="zh-CN" sz="2000" i="1" dirty="0" err="1" smtClean="0">
                <a:latin typeface="+mn-ea"/>
              </a:rPr>
              <a:t>piv</a:t>
            </a:r>
            <a:r>
              <a:rPr lang="en-US" altLang="zh-CN" sz="2000" i="1" dirty="0" smtClean="0">
                <a:latin typeface="+mn-ea"/>
              </a:rPr>
              <a:t>(r) </a:t>
            </a:r>
            <a:r>
              <a:rPr lang="en-US" altLang="zh-CN" sz="2000" i="1" dirty="0">
                <a:latin typeface="+mn-ea"/>
              </a:rPr>
              <a:t>∩ </a:t>
            </a:r>
            <a:r>
              <a:rPr lang="en-US" altLang="zh-CN" sz="2000" i="1" dirty="0" smtClean="0">
                <a:latin typeface="+mn-ea"/>
              </a:rPr>
              <a:t>pre(s)</a:t>
            </a:r>
            <a:r>
              <a:rPr lang="el-GR" altLang="zh-CN" sz="2000" i="1" dirty="0" smtClean="0">
                <a:latin typeface="+mn-ea"/>
                <a:cs typeface="Times New Roman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=  </a:t>
            </a:r>
            <a:r>
              <a:rPr lang="el-GR" altLang="zh-CN" sz="2000" i="1" dirty="0">
                <a:latin typeface="+mn-ea"/>
                <a:cs typeface="Times New Roman"/>
              </a:rPr>
              <a:t>ϕ</a:t>
            </a:r>
            <a:r>
              <a:rPr lang="en-US" altLang="zh-CN" sz="2000" i="1" dirty="0">
                <a:latin typeface="+mn-ea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0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of our approach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429000" y="1219200"/>
            <a:ext cx="2590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 two indexes for pivotal and </a:t>
            </a:r>
            <a:r>
              <a:rPr lang="en-US" altLang="zh-CN" dirty="0">
                <a:latin typeface="+mn-ea"/>
              </a:rPr>
              <a:t>(2q-1)</a:t>
            </a:r>
            <a:r>
              <a:rPr lang="el-GR" altLang="zh-CN" dirty="0">
                <a:latin typeface="+mn-ea"/>
              </a:rPr>
              <a:t>τ</a:t>
            </a:r>
            <a:r>
              <a:rPr lang="en-US" altLang="zh-CN" dirty="0" smtClean="0">
                <a:latin typeface="+mn-ea"/>
              </a:rPr>
              <a:t>+1</a:t>
            </a:r>
            <a:r>
              <a:rPr lang="el-GR" altLang="zh-CN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</a:t>
            </a:r>
            <a:r>
              <a:rPr lang="en-US" dirty="0" smtClean="0"/>
              <a:t>prefix respectively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491734"/>
            <a:ext cx="195438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string set S 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>
          <a:xfrm>
            <a:off x="2640181" y="1676400"/>
            <a:ext cx="78881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705600" y="1219200"/>
            <a:ext cx="4572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7394332" y="1491734"/>
            <a:ext cx="91146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>
                <a:latin typeface="+mn-lt"/>
                <a:cs typeface="+mn-cs"/>
              </a:rPr>
              <a:t>Offline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595" y="2362200"/>
            <a:ext cx="164660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string r 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5" idx="2"/>
            <a:endCxn id="26" idx="0"/>
          </p:cNvCxnSpPr>
          <p:nvPr/>
        </p:nvCxnSpPr>
        <p:spPr>
          <a:xfrm rot="5400000">
            <a:off x="3588849" y="1760049"/>
            <a:ext cx="762000" cy="150910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05000" y="2895600"/>
            <a:ext cx="262059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the </a:t>
            </a:r>
            <a:r>
              <a:rPr lang="en-US" altLang="zh-CN" dirty="0">
                <a:latin typeface="+mn-ea"/>
              </a:rPr>
              <a:t>(2q-1)</a:t>
            </a:r>
            <a:r>
              <a:rPr lang="el-GR" altLang="zh-CN" dirty="0">
                <a:latin typeface="+mn-ea"/>
              </a:rPr>
              <a:t>τ</a:t>
            </a:r>
            <a:r>
              <a:rPr lang="en-US" altLang="zh-CN" dirty="0" smtClean="0">
                <a:latin typeface="+mn-ea"/>
              </a:rPr>
              <a:t>+1 </a:t>
            </a:r>
            <a:r>
              <a:rPr lang="en-US" dirty="0" smtClean="0"/>
              <a:t>prefix index with pivotal </a:t>
            </a:r>
            <a:endParaRPr lang="en-AU" dirty="0"/>
          </a:p>
        </p:txBody>
      </p:sp>
      <p:cxnSp>
        <p:nvCxnSpPr>
          <p:cNvPr id="31" name="Straight Arrow Connector 20"/>
          <p:cNvCxnSpPr>
            <a:stCxn id="5" idx="2"/>
            <a:endCxn id="34" idx="0"/>
          </p:cNvCxnSpPr>
          <p:nvPr/>
        </p:nvCxnSpPr>
        <p:spPr>
          <a:xfrm rot="16200000" flipH="1">
            <a:off x="5023217" y="1834782"/>
            <a:ext cx="762000" cy="13596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73737" y="2895600"/>
            <a:ext cx="262059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the </a:t>
            </a:r>
            <a:r>
              <a:rPr lang="en-US" altLang="zh-CN" dirty="0" smtClean="0">
                <a:latin typeface="+mn-ea"/>
              </a:rPr>
              <a:t>pivotal </a:t>
            </a:r>
            <a:r>
              <a:rPr lang="en-US" dirty="0" smtClean="0"/>
              <a:t>index with </a:t>
            </a:r>
            <a:r>
              <a:rPr lang="en-US" altLang="zh-CN" dirty="0">
                <a:latin typeface="+mn-ea"/>
              </a:rPr>
              <a:t>(2q-1)</a:t>
            </a:r>
            <a:r>
              <a:rPr lang="el-GR" altLang="zh-CN" dirty="0">
                <a:latin typeface="+mn-ea"/>
              </a:rPr>
              <a:t>τ</a:t>
            </a:r>
            <a:r>
              <a:rPr lang="en-US" altLang="zh-CN" dirty="0" smtClean="0">
                <a:latin typeface="+mn-ea"/>
              </a:rPr>
              <a:t>+1</a:t>
            </a:r>
            <a:r>
              <a:rPr lang="el-GR" altLang="zh-CN" dirty="0" smtClean="0">
                <a:latin typeface="+mn-ea"/>
              </a:rPr>
              <a:t> </a:t>
            </a:r>
            <a:r>
              <a:rPr lang="en-US" dirty="0" smtClean="0"/>
              <a:t>prefix</a:t>
            </a:r>
            <a:endParaRPr lang="en-AU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16953" y="2514600"/>
            <a:ext cx="788819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0"/>
          <p:cNvCxnSpPr>
            <a:stCxn id="26" idx="2"/>
            <a:endCxn id="44" idx="0"/>
          </p:cNvCxnSpPr>
          <p:nvPr/>
        </p:nvCxnSpPr>
        <p:spPr>
          <a:xfrm rot="16200000" flipH="1">
            <a:off x="3708521" y="3164376"/>
            <a:ext cx="457200" cy="144364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0"/>
          <p:cNvCxnSpPr>
            <a:stCxn id="34" idx="2"/>
            <a:endCxn id="44" idx="0"/>
          </p:cNvCxnSpPr>
          <p:nvPr/>
        </p:nvCxnSpPr>
        <p:spPr>
          <a:xfrm rot="5400000">
            <a:off x="5142890" y="3173655"/>
            <a:ext cx="457200" cy="14250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348647" y="4114800"/>
            <a:ext cx="262059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Intersect to refine candidates</a:t>
            </a:r>
            <a:endParaRPr lang="en-AU" dirty="0"/>
          </a:p>
        </p:txBody>
      </p:sp>
      <p:sp>
        <p:nvSpPr>
          <p:cNvPr id="49" name="Rectangle 48"/>
          <p:cNvSpPr/>
          <p:nvPr/>
        </p:nvSpPr>
        <p:spPr>
          <a:xfrm>
            <a:off x="6469797" y="4124325"/>
            <a:ext cx="262059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Advanced filters</a:t>
            </a:r>
            <a:endParaRPr lang="en-AU" dirty="0"/>
          </a:p>
        </p:txBody>
      </p:sp>
      <p:cxnSp>
        <p:nvCxnSpPr>
          <p:cNvPr id="50" name="Straight Arrow Connector 49"/>
          <p:cNvCxnSpPr>
            <a:endCxn id="49" idx="1"/>
          </p:cNvCxnSpPr>
          <p:nvPr/>
        </p:nvCxnSpPr>
        <p:spPr>
          <a:xfrm>
            <a:off x="5969242" y="4495800"/>
            <a:ext cx="50055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352800" y="5262562"/>
            <a:ext cx="262059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Verification</a:t>
            </a:r>
            <a:endParaRPr lang="en-AU" dirty="0"/>
          </a:p>
        </p:txBody>
      </p:sp>
      <p:cxnSp>
        <p:nvCxnSpPr>
          <p:cNvPr id="53" name="Straight Arrow Connector 52"/>
          <p:cNvCxnSpPr>
            <a:stCxn id="49" idx="2"/>
            <a:endCxn id="52" idx="3"/>
          </p:cNvCxnSpPr>
          <p:nvPr/>
        </p:nvCxnSpPr>
        <p:spPr>
          <a:xfrm rot="5400000">
            <a:off x="6498127" y="4361593"/>
            <a:ext cx="757237" cy="1806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 animBg="1"/>
      <p:bldP spid="18" grpId="0"/>
      <p:bldP spid="19" grpId="0"/>
      <p:bldP spid="26" grpId="0" animBg="1"/>
      <p:bldP spid="34" grpId="0" animBg="1"/>
      <p:bldP spid="44" grpId="0" animBg="1"/>
      <p:bldP spid="49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err="1" smtClean="0">
                <a:ea typeface="MS PGothic" pitchFamily="34" charset="-128"/>
              </a:rPr>
              <a:t>MinOrder</a:t>
            </a:r>
            <a:r>
              <a:rPr lang="en-AU" altLang="en-US" dirty="0" smtClean="0">
                <a:ea typeface="MS PGothic" pitchFamily="34" charset="-128"/>
              </a:rPr>
              <a:t> Based Pivotal Selection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980" y="1143000"/>
            <a:ext cx="8229600" cy="4953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Objective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AU" sz="1800" dirty="0" smtClean="0"/>
              <a:t>Minimize </a:t>
            </a:r>
            <a:r>
              <a:rPr lang="en-AU" sz="1800" dirty="0" err="1" smtClean="0"/>
              <a:t>lpr</a:t>
            </a:r>
            <a:r>
              <a:rPr lang="en-AU" sz="1800" dirty="0" smtClean="0"/>
              <a:t> and </a:t>
            </a:r>
            <a:r>
              <a:rPr lang="en-AU" sz="1800" dirty="0" err="1" smtClean="0"/>
              <a:t>lps</a:t>
            </a:r>
            <a:r>
              <a:rPr lang="en-AU" sz="1800" dirty="0" smtClean="0"/>
              <a:t> to gain more pruning power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00050" lvl="1" indent="0">
              <a:buNone/>
            </a:pPr>
            <a:endParaRPr lang="en-US" sz="14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Microsoft Sans Serif" pitchFamily="34" charset="0"/>
              </a:rPr>
              <a:t>Goal</a:t>
            </a:r>
          </a:p>
          <a:p>
            <a:pPr marL="857250" lvl="2" indent="-457200"/>
            <a:r>
              <a:rPr lang="en-US" dirty="0">
                <a:cs typeface="Microsoft Sans Serif" pitchFamily="34" charset="0"/>
              </a:rPr>
              <a:t>Minimize the maximum order of the selected pivotal q-gram </a:t>
            </a:r>
            <a:r>
              <a:rPr lang="en-US" dirty="0" smtClean="0">
                <a:cs typeface="Microsoft Sans Serif" pitchFamily="34" charset="0"/>
              </a:rPr>
              <a:t>set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Microsoft Sans Serif" pitchFamily="34" charset="0"/>
              </a:rPr>
              <a:t>Advantages:</a:t>
            </a:r>
          </a:p>
          <a:p>
            <a:pPr marL="857250" lvl="2" indent="-457200"/>
            <a:r>
              <a:rPr lang="en-US" dirty="0" smtClean="0">
                <a:cs typeface="Microsoft Sans Serif" pitchFamily="34" charset="0"/>
              </a:rPr>
              <a:t>Effective: reduce the filtering cost</a:t>
            </a:r>
          </a:p>
          <a:p>
            <a:pPr marL="857250" lvl="2" indent="-457200"/>
            <a:r>
              <a:rPr lang="en-US" dirty="0" smtClean="0">
                <a:cs typeface="Microsoft Sans Serif" pitchFamily="34" charset="0"/>
              </a:rPr>
              <a:t>Efficient: DP method with O(qt</a:t>
            </a:r>
            <a:r>
              <a:rPr lang="en-US" baseline="30000" dirty="0" smtClean="0">
                <a:cs typeface="Microsoft Sans Serif" pitchFamily="34" charset="0"/>
              </a:rPr>
              <a:t>2</a:t>
            </a:r>
            <a:r>
              <a:rPr lang="en-US" dirty="0" smtClean="0">
                <a:cs typeface="Microsoft Sans Serif" pitchFamily="34" charset="0"/>
              </a:rPr>
              <a:t>), as opposed to O(q</a:t>
            </a:r>
            <a:r>
              <a:rPr lang="en-US" baseline="30000" dirty="0" smtClean="0">
                <a:cs typeface="Microsoft Sans Serif" pitchFamily="34" charset="0"/>
              </a:rPr>
              <a:t>2</a:t>
            </a:r>
            <a:r>
              <a:rPr lang="en-US" dirty="0" smtClean="0">
                <a:cs typeface="Microsoft Sans Serif" pitchFamily="34" charset="0"/>
              </a:rPr>
              <a:t>t</a:t>
            </a:r>
            <a:r>
              <a:rPr lang="en-US" baseline="30000" dirty="0" smtClean="0">
                <a:cs typeface="Microsoft Sans Serif" pitchFamily="34" charset="0"/>
              </a:rPr>
              <a:t>3</a:t>
            </a:r>
            <a:r>
              <a:rPr lang="en-US" dirty="0" smtClean="0">
                <a:cs typeface="Microsoft Sans Serif" pitchFamily="34" charset="0"/>
              </a:rPr>
              <a:t>) in previous works.</a:t>
            </a:r>
          </a:p>
          <a:p>
            <a:pPr marL="857250" lvl="2" indent="-457200"/>
            <a:endParaRPr lang="en-US" dirty="0" smtClean="0">
              <a:cs typeface="Microsoft Sans Serif" pitchFamily="34" charset="0"/>
            </a:endParaRPr>
          </a:p>
          <a:p>
            <a:pPr marL="400050" lvl="1" indent="0">
              <a:buNone/>
            </a:pPr>
            <a:r>
              <a:rPr lang="en-US" sz="4200" dirty="0" smtClean="0"/>
              <a:t>	</a:t>
            </a:r>
            <a:endParaRPr lang="en-AU" sz="4200" dirty="0" smtClean="0"/>
          </a:p>
        </p:txBody>
      </p:sp>
      <p:sp>
        <p:nvSpPr>
          <p:cNvPr id="5" name="矩形 8"/>
          <p:cNvSpPr/>
          <p:nvPr/>
        </p:nvSpPr>
        <p:spPr>
          <a:xfrm>
            <a:off x="1431776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10"/>
          <p:cNvSpPr/>
          <p:nvPr/>
        </p:nvSpPr>
        <p:spPr>
          <a:xfrm>
            <a:off x="2006724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14"/>
          <p:cNvSpPr/>
          <p:nvPr/>
        </p:nvSpPr>
        <p:spPr>
          <a:xfrm>
            <a:off x="2582788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15"/>
          <p:cNvSpPr/>
          <p:nvPr/>
        </p:nvSpPr>
        <p:spPr>
          <a:xfrm>
            <a:off x="5443736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16"/>
          <p:cNvSpPr/>
          <p:nvPr/>
        </p:nvSpPr>
        <p:spPr>
          <a:xfrm>
            <a:off x="3733800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17"/>
          <p:cNvSpPr/>
          <p:nvPr/>
        </p:nvSpPr>
        <p:spPr>
          <a:xfrm>
            <a:off x="4308748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8"/>
          <p:cNvSpPr/>
          <p:nvPr/>
        </p:nvSpPr>
        <p:spPr>
          <a:xfrm>
            <a:off x="4884812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9"/>
          <p:cNvSpPr/>
          <p:nvPr/>
        </p:nvSpPr>
        <p:spPr>
          <a:xfrm>
            <a:off x="3157736" y="2209800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3" name="直接箭头连接符 22"/>
          <p:cNvCxnSpPr>
            <a:endCxn id="12" idx="2"/>
          </p:cNvCxnSpPr>
          <p:nvPr/>
        </p:nvCxnSpPr>
        <p:spPr>
          <a:xfrm flipH="1" flipV="1">
            <a:off x="3445768" y="2569840"/>
            <a:ext cx="1942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177982" y="2895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altLang="zh-CN" b="1" i="1" dirty="0" err="1" smtClean="0"/>
              <a:t>lpr</a:t>
            </a:r>
            <a:endParaRPr lang="en-US" altLang="zh-CN" b="1" i="1" dirty="0"/>
          </a:p>
        </p:txBody>
      </p:sp>
      <p:sp>
        <p:nvSpPr>
          <p:cNvPr id="15" name="矩形 16"/>
          <p:cNvSpPr/>
          <p:nvPr/>
        </p:nvSpPr>
        <p:spPr>
          <a:xfrm>
            <a:off x="6019800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7"/>
          <p:cNvSpPr/>
          <p:nvPr/>
        </p:nvSpPr>
        <p:spPr>
          <a:xfrm>
            <a:off x="6594748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18"/>
          <p:cNvSpPr/>
          <p:nvPr/>
        </p:nvSpPr>
        <p:spPr>
          <a:xfrm>
            <a:off x="7170812" y="220980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</a:t>
            </a:r>
            <a:r>
              <a:rPr lang="en-US" altLang="zh-CN" dirty="0"/>
              <a:t>Match Candidate:</a:t>
            </a:r>
            <a:br>
              <a:rPr lang="en-US" altLang="zh-CN" dirty="0"/>
            </a:br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98"/>
            <a:ext cx="8229600" cy="157250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0" indent="0"/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934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1980" y="2362200"/>
            <a:ext cx="8229600" cy="3228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/>
            <a:r>
              <a:rPr lang="en-US" sz="2400" dirty="0" smtClean="0"/>
              <a:t>Suppose there are five data strings {s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s</a:t>
            </a:r>
            <a:r>
              <a:rPr lang="en-US" sz="2400" baseline="-25000" dirty="0"/>
              <a:t>5</a:t>
            </a:r>
            <a:r>
              <a:rPr lang="en-US" sz="2400" dirty="0" smtClean="0"/>
              <a:t>} and the pivotal set of query string r is </a:t>
            </a:r>
            <a:r>
              <a:rPr lang="en-US" sz="2000" dirty="0" err="1" smtClean="0"/>
              <a:t>piv</a:t>
            </a:r>
            <a:r>
              <a:rPr lang="en-US" sz="2000" dirty="0" smtClean="0"/>
              <a:t>(r) = {g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}.</a:t>
            </a:r>
          </a:p>
          <a:p>
            <a:pPr lvl="1" indent="-342900"/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 smtClean="0"/>
              <a:t>Using </a:t>
            </a:r>
            <a:r>
              <a:rPr lang="en-US" sz="2000" dirty="0" err="1" smtClean="0"/>
              <a:t>piv</a:t>
            </a:r>
            <a:r>
              <a:rPr lang="en-US" sz="2000" dirty="0" smtClean="0"/>
              <a:t>(r) to the query the inverted index of prefix,</a:t>
            </a:r>
          </a:p>
          <a:p>
            <a:pPr marL="400050" lvl="1" indent="0">
              <a:buNone/>
            </a:pPr>
            <a:r>
              <a:rPr lang="en-US" sz="2000" dirty="0"/>
              <a:t>	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retrieves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5</a:t>
            </a:r>
          </a:p>
          <a:p>
            <a:pPr marL="400050" lvl="1" indent="0">
              <a:buNone/>
            </a:pPr>
            <a:r>
              <a:rPr lang="en-US" sz="2000" baseline="-25000" dirty="0"/>
              <a:t>	</a:t>
            </a:r>
            <a:r>
              <a:rPr lang="en-US" sz="2000" dirty="0"/>
              <a:t>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retrieves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5</a:t>
            </a: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/>
              <a:t>	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retrieves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5</a:t>
            </a:r>
            <a:endParaRPr lang="en-US" sz="2000" dirty="0" smtClean="0"/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/>
              <a:t>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retrieved by one and only one pivotal q-gram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so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a single match candidate. </a:t>
            </a:r>
          </a:p>
          <a:p>
            <a:pPr marL="800100" lvl="2" indent="0">
              <a:buNone/>
            </a:pPr>
            <a:r>
              <a:rPr lang="en-US" sz="2000" dirty="0" smtClean="0"/>
              <a:t> 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4402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68000" y="46800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ea typeface="MS PGothic" pitchFamily="34" charset="-128"/>
              </a:rPr>
              <a:t>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1"/>
            <a:ext cx="8229600" cy="1142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AU" alt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400" dirty="0" smtClean="0"/>
              <a:t>Background</a:t>
            </a:r>
          </a:p>
          <a:p>
            <a:pPr marL="457200" indent="-457200">
              <a:buFont typeface="Arial" pitchFamily="34" charset="0"/>
              <a:buChar char="•"/>
            </a:pPr>
            <a:endParaRPr lang="en-AU" alt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400" dirty="0" smtClean="0"/>
              <a:t>Our Approach</a:t>
            </a:r>
          </a:p>
          <a:p>
            <a:pPr marL="0" indent="0"/>
            <a:endParaRPr lang="en-AU" alt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400" dirty="0" smtClean="0"/>
              <a:t>Experimental Study </a:t>
            </a:r>
          </a:p>
          <a:p>
            <a:pPr marL="457200" indent="-457200">
              <a:buFont typeface="Arial" pitchFamily="34" charset="0"/>
              <a:buChar char="•"/>
            </a:pPr>
            <a:endParaRPr lang="en-AU" altLang="en-US" sz="2400" dirty="0"/>
          </a:p>
          <a:p>
            <a:pPr marL="0" indent="0"/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98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smtClean="0"/>
              <a:t>50</a:t>
            </a:r>
            <a:r>
              <a:rPr lang="en-US" altLang="zh-CN" sz="2800" dirty="0"/>
              <a:t>% - 95</a:t>
            </a:r>
            <a:r>
              <a:rPr lang="en-US" altLang="zh-CN" sz="2800" dirty="0" smtClean="0"/>
              <a:t>% of candidates are single match candidates.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Very Unlikely to be the results.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66298"/>
            <a:ext cx="8229600" cy="14963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Two filters based on single match candidates: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Pivotal Substitution </a:t>
            </a:r>
            <a:r>
              <a:rPr lang="en-US" sz="2000" dirty="0" smtClean="0"/>
              <a:t>Filter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Position Match Filter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en-US" dirty="0"/>
              <a:t>Single Match </a:t>
            </a:r>
            <a:r>
              <a:rPr lang="en-US" dirty="0" smtClean="0"/>
              <a:t>Candidates 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0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ea typeface="MS PGothic" pitchFamily="34" charset="-128"/>
              </a:rPr>
              <a:t>Experimental study</a:t>
            </a:r>
            <a:br>
              <a:rPr lang="en-AU" altLang="en-US" dirty="0" smtClean="0">
                <a:ea typeface="MS PGothic" pitchFamily="34" charset="-128"/>
              </a:rPr>
            </a:br>
            <a:endParaRPr lang="en-AU" altLang="en-US" dirty="0" smtClean="0">
              <a:ea typeface="MS PGothic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/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Performance Evaluation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Candidate number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Processing time</a:t>
            </a: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Algorithms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 err="1" smtClean="0"/>
              <a:t>CrossPivotalSearch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Pivotal </a:t>
            </a:r>
            <a:r>
              <a:rPr lang="en-US" sz="1800" dirty="0"/>
              <a:t>P</a:t>
            </a:r>
            <a:r>
              <a:rPr lang="en-US" sz="1800" dirty="0" smtClean="0"/>
              <a:t>refix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IndexGramTurbo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IndexChunkTurbo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6229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ea typeface="MS PGothic" pitchFamily="34" charset="-128"/>
              </a:rPr>
              <a:t>Experiment-Candidate Number</a:t>
            </a:r>
            <a:br>
              <a:rPr lang="en-AU" altLang="en-US" dirty="0" smtClean="0">
                <a:ea typeface="MS PGothic" pitchFamily="34" charset="-128"/>
              </a:rPr>
            </a:br>
            <a:endParaRPr lang="en-AU" altLang="en-US" dirty="0" smtClean="0">
              <a:ea typeface="MS PGothic" pitchFamily="34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628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9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ea typeface="MS PGothic" pitchFamily="34" charset="-128"/>
              </a:rPr>
              <a:t>Experiment-Processing Time</a:t>
            </a:r>
            <a:br>
              <a:rPr lang="en-AU" altLang="en-US" dirty="0" smtClean="0">
                <a:ea typeface="MS PGothic" pitchFamily="34" charset="-128"/>
              </a:rPr>
            </a:br>
            <a:endParaRPr lang="en-AU" altLang="en-US" dirty="0" smtClean="0">
              <a:ea typeface="MS PGothic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19225"/>
            <a:ext cx="7639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Proposed Advanced Filters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767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CrossPivotalSearch</a:t>
            </a:r>
            <a:r>
              <a:rPr lang="en-US" sz="2800" dirty="0" smtClean="0"/>
              <a:t>:</a:t>
            </a:r>
          </a:p>
          <a:p>
            <a:pPr lvl="3"/>
            <a:r>
              <a:rPr lang="en-US" sz="1800" dirty="0" smtClean="0"/>
              <a:t>Cross </a:t>
            </a:r>
            <a:r>
              <a:rPr lang="en-US" sz="1800" dirty="0"/>
              <a:t>Pivotal filter + two advanced </a:t>
            </a:r>
            <a:r>
              <a:rPr lang="en-US" sz="1800" dirty="0" smtClean="0"/>
              <a:t>filters + verification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CrossPivotalBasic</a:t>
            </a:r>
            <a:r>
              <a:rPr lang="en-US" sz="2800" dirty="0"/>
              <a:t>: </a:t>
            </a:r>
            <a:endParaRPr lang="en-US" sz="2800" dirty="0" smtClean="0"/>
          </a:p>
          <a:p>
            <a:pPr lvl="3"/>
            <a:r>
              <a:rPr lang="en-US" sz="1800" dirty="0" smtClean="0"/>
              <a:t>Cross </a:t>
            </a:r>
            <a:r>
              <a:rPr lang="en-US" sz="1800" dirty="0"/>
              <a:t>Pivotal </a:t>
            </a:r>
            <a:r>
              <a:rPr lang="en-US" sz="1800" dirty="0" smtClean="0"/>
              <a:t>filter + verification</a:t>
            </a:r>
            <a:endParaRPr lang="en-US" sz="18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145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ea typeface="MS PGothic" pitchFamily="34" charset="-128"/>
              </a:rPr>
              <a:t>Experiment – Candidate Number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95400"/>
            <a:ext cx="71151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>
                <a:ea typeface="MS PGothic" pitchFamily="34" charset="-128"/>
              </a:rPr>
              <a:t>Experiment – </a:t>
            </a:r>
            <a:r>
              <a:rPr lang="en-AU" altLang="en-US" dirty="0">
                <a:ea typeface="MS PGothic" pitchFamily="34" charset="-128"/>
              </a:rPr>
              <a:t>Processing Time</a:t>
            </a:r>
            <a:r>
              <a:rPr lang="en-AU" altLang="en-US" dirty="0" smtClean="0">
                <a:ea typeface="MS PGothic" pitchFamily="34" charset="-128"/>
              </a:rPr>
              <a:t/>
            </a:r>
            <a:br>
              <a:rPr lang="en-AU" altLang="en-US" dirty="0" smtClean="0">
                <a:ea typeface="MS PGothic" pitchFamily="34" charset="-128"/>
              </a:rPr>
            </a:br>
            <a:endParaRPr lang="en-AU" altLang="en-US" dirty="0" smtClean="0">
              <a:ea typeface="MS PGothic" pitchFamily="34" charset="-12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81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38599"/>
            <a:ext cx="1254962" cy="157528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4821" y="1752600"/>
            <a:ext cx="336251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Thank you!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07558" y="3066504"/>
            <a:ext cx="23360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3200" b="1" dirty="0">
                <a:solidFill>
                  <a:srgbClr val="3366FF"/>
                </a:solidFill>
                <a:latin typeface="Comic Sans MS"/>
                <a:cs typeface="Comic Sans M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Substitution Filter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81000" y="1373159"/>
            <a:ext cx="8077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Our cross pivotal filter’s pruning condition is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               </a:t>
            </a:r>
            <a:r>
              <a:rPr lang="en-US" dirty="0" err="1" smtClean="0">
                <a:latin typeface="+mn-ea"/>
              </a:rPr>
              <a:t>Piv</a:t>
            </a:r>
            <a:r>
              <a:rPr lang="en-US" dirty="0" smtClean="0">
                <a:latin typeface="+mn-ea"/>
              </a:rPr>
              <a:t>(s</a:t>
            </a:r>
            <a:r>
              <a:rPr lang="en-US" dirty="0">
                <a:latin typeface="+mn-ea"/>
              </a:rPr>
              <a:t>) ∩ </a:t>
            </a:r>
            <a:r>
              <a:rPr lang="en-US" dirty="0" err="1">
                <a:latin typeface="+mn-ea"/>
              </a:rPr>
              <a:t>Pre</a:t>
            </a:r>
            <a:r>
              <a:rPr lang="en-US" baseline="-25000" dirty="0" err="1">
                <a:latin typeface="+mn-ea"/>
              </a:rPr>
              <a:t>lps</a:t>
            </a:r>
            <a:r>
              <a:rPr lang="en-US" baseline="-25000" dirty="0">
                <a:latin typeface="+mn-ea"/>
              </a:rPr>
              <a:t> 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(r) </a:t>
            </a:r>
            <a:r>
              <a:rPr lang="en-US" altLang="zh-CN" i="1" dirty="0">
                <a:latin typeface="+mn-ea"/>
                <a:cs typeface="Times New Roman"/>
              </a:rPr>
              <a:t>=</a:t>
            </a:r>
            <a:r>
              <a:rPr lang="en-US" altLang="zh-CN" i="1" dirty="0">
                <a:latin typeface="+mn-ea"/>
              </a:rPr>
              <a:t> </a:t>
            </a:r>
            <a:r>
              <a:rPr lang="el-GR" altLang="zh-CN" i="1" dirty="0" smtClean="0">
                <a:latin typeface="+mn-ea"/>
                <a:cs typeface="Times New Roman"/>
              </a:rPr>
              <a:t>ϕ</a:t>
            </a:r>
            <a:r>
              <a:rPr lang="en-US" altLang="zh-CN" i="1" dirty="0" smtClean="0">
                <a:latin typeface="+mn-ea"/>
                <a:cs typeface="Times New Roman"/>
              </a:rPr>
              <a:t> or </a:t>
            </a:r>
            <a:r>
              <a:rPr lang="en-US" dirty="0" err="1">
                <a:latin typeface="+mn-ea"/>
              </a:rPr>
              <a:t>Piv</a:t>
            </a:r>
            <a:r>
              <a:rPr lang="en-US" dirty="0">
                <a:latin typeface="+mn-ea"/>
              </a:rPr>
              <a:t>(r) ∩ </a:t>
            </a:r>
            <a:r>
              <a:rPr lang="en-US" dirty="0" err="1">
                <a:latin typeface="+mn-ea"/>
              </a:rPr>
              <a:t>Pre</a:t>
            </a:r>
            <a:r>
              <a:rPr lang="en-US" baseline="-25000" dirty="0" err="1">
                <a:latin typeface="+mn-ea"/>
              </a:rPr>
              <a:t>lpr</a:t>
            </a:r>
            <a:r>
              <a:rPr lang="en-US" baseline="-25000" dirty="0">
                <a:latin typeface="+mn-ea"/>
              </a:rPr>
              <a:t> 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(s) </a:t>
            </a:r>
            <a:r>
              <a:rPr lang="en-US" i="1" dirty="0">
                <a:latin typeface="+mn-ea"/>
                <a:cs typeface="Times New Roman"/>
              </a:rPr>
              <a:t>=</a:t>
            </a:r>
            <a:r>
              <a:rPr lang="en-US" altLang="zh-CN" i="1" dirty="0">
                <a:latin typeface="+mn-ea"/>
              </a:rPr>
              <a:t> </a:t>
            </a:r>
            <a:r>
              <a:rPr lang="el-GR" altLang="zh-CN" i="1" dirty="0" smtClean="0">
                <a:latin typeface="+mn-ea"/>
                <a:cs typeface="Times New Roman"/>
              </a:rPr>
              <a:t>ϕ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8077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latin typeface="+mn-ea"/>
              </a:rPr>
              <a:t>T</a:t>
            </a:r>
            <a:r>
              <a:rPr lang="en-US" dirty="0" smtClean="0">
                <a:latin typeface="+mn-ea"/>
              </a:rPr>
              <a:t>o further increase the pruning power, a naïve way  is using more pivotal sets of the query string r to query the </a:t>
            </a:r>
            <a:r>
              <a:rPr lang="en-US" dirty="0" err="1">
                <a:latin typeface="+mn-ea"/>
              </a:rPr>
              <a:t>Pre</a:t>
            </a:r>
            <a:r>
              <a:rPr lang="en-US" baseline="-25000" dirty="0" err="1">
                <a:latin typeface="+mn-ea"/>
              </a:rPr>
              <a:t>lpr</a:t>
            </a:r>
            <a:r>
              <a:rPr lang="en-US" baseline="-25000" dirty="0">
                <a:latin typeface="+mn-ea"/>
              </a:rPr>
              <a:t> 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(s) </a:t>
            </a:r>
            <a:r>
              <a:rPr lang="en-US" dirty="0" smtClean="0">
                <a:latin typeface="+mn-ea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               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409575" y="3124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err="1" smtClean="0">
                <a:latin typeface="+mn-ea"/>
              </a:rPr>
              <a:t>Piv</a:t>
            </a:r>
            <a:r>
              <a:rPr lang="en-US" dirty="0" smtClean="0">
                <a:latin typeface="+mn-ea"/>
              </a:rPr>
              <a:t>(s</a:t>
            </a:r>
            <a:r>
              <a:rPr lang="en-US" dirty="0">
                <a:latin typeface="+mn-ea"/>
              </a:rPr>
              <a:t>) ∩ </a:t>
            </a:r>
            <a:r>
              <a:rPr lang="en-US" dirty="0" err="1">
                <a:latin typeface="+mn-ea"/>
              </a:rPr>
              <a:t>Pre</a:t>
            </a:r>
            <a:r>
              <a:rPr lang="en-US" baseline="-25000" dirty="0" err="1">
                <a:latin typeface="+mn-ea"/>
              </a:rPr>
              <a:t>lps</a:t>
            </a:r>
            <a:r>
              <a:rPr lang="en-US" baseline="-25000" dirty="0">
                <a:latin typeface="+mn-ea"/>
              </a:rPr>
              <a:t> 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(r) </a:t>
            </a:r>
            <a:r>
              <a:rPr lang="en-US" altLang="zh-CN" i="1" dirty="0">
                <a:latin typeface="+mn-ea"/>
                <a:cs typeface="Times New Roman"/>
              </a:rPr>
              <a:t>=</a:t>
            </a:r>
            <a:r>
              <a:rPr lang="en-US" altLang="zh-CN" i="1" dirty="0">
                <a:latin typeface="+mn-ea"/>
              </a:rPr>
              <a:t> </a:t>
            </a:r>
            <a:r>
              <a:rPr lang="el-GR" altLang="zh-CN" i="1" dirty="0" smtClean="0">
                <a:latin typeface="+mn-ea"/>
                <a:cs typeface="Times New Roman"/>
              </a:rPr>
              <a:t>ϕ</a:t>
            </a:r>
            <a:r>
              <a:rPr lang="en-US" altLang="zh-CN" i="1" dirty="0" smtClean="0">
                <a:latin typeface="+mn-ea"/>
                <a:cs typeface="Times New Roman"/>
              </a:rPr>
              <a:t> or </a:t>
            </a:r>
            <a:r>
              <a:rPr lang="en-US" dirty="0" err="1">
                <a:latin typeface="+mn-ea"/>
              </a:rPr>
              <a:t>Piv</a:t>
            </a:r>
            <a:r>
              <a:rPr lang="en-US" dirty="0">
                <a:latin typeface="+mn-ea"/>
              </a:rPr>
              <a:t>(r) ∩ </a:t>
            </a:r>
            <a:r>
              <a:rPr lang="en-US" dirty="0" err="1">
                <a:latin typeface="+mn-ea"/>
              </a:rPr>
              <a:t>Pre</a:t>
            </a:r>
            <a:r>
              <a:rPr lang="en-US" baseline="-25000" dirty="0" err="1">
                <a:latin typeface="+mn-ea"/>
              </a:rPr>
              <a:t>lpr</a:t>
            </a:r>
            <a:r>
              <a:rPr lang="en-US" baseline="-25000" dirty="0">
                <a:latin typeface="+mn-ea"/>
              </a:rPr>
              <a:t> 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(s) </a:t>
            </a:r>
            <a:r>
              <a:rPr lang="en-US" i="1" dirty="0">
                <a:latin typeface="+mn-ea"/>
                <a:cs typeface="Times New Roman"/>
              </a:rPr>
              <a:t>=</a:t>
            </a:r>
            <a:r>
              <a:rPr lang="en-US" altLang="zh-CN" i="1" dirty="0">
                <a:latin typeface="+mn-ea"/>
              </a:rPr>
              <a:t> </a:t>
            </a:r>
            <a:r>
              <a:rPr lang="el-GR" altLang="zh-CN" i="1" dirty="0" smtClean="0">
                <a:latin typeface="+mn-ea"/>
                <a:cs typeface="Times New Roman"/>
              </a:rPr>
              <a:t>ϕ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3048000" y="3440668"/>
            <a:ext cx="347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 or Piv</a:t>
            </a:r>
            <a:r>
              <a:rPr lang="en-US" baseline="-25000" dirty="0" smtClean="0">
                <a:latin typeface="+mn-ea"/>
              </a:rPr>
              <a:t>1</a:t>
            </a:r>
            <a:r>
              <a:rPr lang="en-US" dirty="0" smtClean="0">
                <a:latin typeface="+mn-ea"/>
              </a:rPr>
              <a:t>(r</a:t>
            </a:r>
            <a:r>
              <a:rPr lang="en-US" dirty="0">
                <a:latin typeface="+mn-ea"/>
              </a:rPr>
              <a:t>) ∩ </a:t>
            </a:r>
            <a:r>
              <a:rPr lang="en-US" dirty="0" smtClean="0">
                <a:latin typeface="+mn-ea"/>
              </a:rPr>
              <a:t>Pre</a:t>
            </a:r>
            <a:r>
              <a:rPr lang="en-US" baseline="-25000" dirty="0" smtClean="0">
                <a:latin typeface="+mn-ea"/>
              </a:rPr>
              <a:t>lpr1 </a:t>
            </a:r>
            <a:r>
              <a:rPr lang="en-US" baseline="-25000" dirty="0">
                <a:latin typeface="+mn-ea"/>
              </a:rPr>
              <a:t>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(s) </a:t>
            </a:r>
            <a:r>
              <a:rPr lang="en-US" i="1" dirty="0">
                <a:latin typeface="+mn-ea"/>
                <a:cs typeface="Times New Roman"/>
              </a:rPr>
              <a:t>=</a:t>
            </a:r>
            <a:r>
              <a:rPr lang="en-US" altLang="zh-CN" i="1" dirty="0">
                <a:latin typeface="+mn-ea"/>
              </a:rPr>
              <a:t> </a:t>
            </a:r>
            <a:r>
              <a:rPr lang="el-GR" altLang="zh-CN" i="1" dirty="0" smtClean="0">
                <a:latin typeface="+mn-ea"/>
                <a:cs typeface="Times New Roman"/>
              </a:rPr>
              <a:t>ϕ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3048000" y="3810000"/>
            <a:ext cx="347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 or Piv</a:t>
            </a:r>
            <a:r>
              <a:rPr lang="en-US" baseline="-25000" dirty="0">
                <a:latin typeface="+mn-ea"/>
              </a:rPr>
              <a:t>2</a:t>
            </a:r>
            <a:r>
              <a:rPr lang="en-US" dirty="0" smtClean="0">
                <a:latin typeface="+mn-ea"/>
              </a:rPr>
              <a:t>(r</a:t>
            </a:r>
            <a:r>
              <a:rPr lang="en-US" dirty="0">
                <a:latin typeface="+mn-ea"/>
              </a:rPr>
              <a:t>) ∩ </a:t>
            </a:r>
            <a:r>
              <a:rPr lang="en-US" dirty="0" smtClean="0">
                <a:latin typeface="+mn-ea"/>
              </a:rPr>
              <a:t>Pre</a:t>
            </a:r>
            <a:r>
              <a:rPr lang="en-US" baseline="-25000" dirty="0" smtClean="0">
                <a:latin typeface="+mn-ea"/>
              </a:rPr>
              <a:t>lpr2 </a:t>
            </a:r>
            <a:r>
              <a:rPr lang="en-US" baseline="-25000" dirty="0">
                <a:latin typeface="+mn-ea"/>
              </a:rPr>
              <a:t>+ (q-1)</a:t>
            </a:r>
            <a:r>
              <a:rPr lang="el-GR" altLang="zh-CN" dirty="0">
                <a:latin typeface="+mn-ea"/>
              </a:rPr>
              <a:t> </a:t>
            </a:r>
            <a:r>
              <a:rPr lang="el-GR" altLang="zh-CN" baseline="-25000" dirty="0">
                <a:latin typeface="+mn-ea"/>
              </a:rPr>
              <a:t>τ</a:t>
            </a:r>
            <a:r>
              <a:rPr lang="en-US" dirty="0">
                <a:latin typeface="+mn-ea"/>
              </a:rPr>
              <a:t>(s) </a:t>
            </a:r>
            <a:r>
              <a:rPr lang="en-US" i="1" dirty="0">
                <a:latin typeface="+mn-ea"/>
                <a:cs typeface="Times New Roman"/>
              </a:rPr>
              <a:t>=</a:t>
            </a:r>
            <a:r>
              <a:rPr lang="en-US" altLang="zh-CN" i="1" dirty="0">
                <a:latin typeface="+mn-ea"/>
              </a:rPr>
              <a:t> </a:t>
            </a:r>
            <a:r>
              <a:rPr lang="el-GR" altLang="zh-CN" i="1" dirty="0" smtClean="0">
                <a:latin typeface="+mn-ea"/>
                <a:cs typeface="Times New Roman"/>
              </a:rPr>
              <a:t>ϕ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3124200" y="4191000"/>
            <a:ext cx="347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 …….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419100" y="4800600"/>
            <a:ext cx="83439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Unfortunately, the filtering cost here is actually very high.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lang="en-US" dirty="0" smtClean="0">
              <a:latin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So we need to find a balance between the pruning power and the filtering cost.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latin typeface="+mn-ea"/>
              </a:rPr>
              <a:t>           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70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Substitution Filter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077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7086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362200"/>
            <a:ext cx="7869655" cy="135113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/>
              <a:t>Example</a:t>
            </a:r>
            <a:r>
              <a:rPr lang="en-US" sz="2000" dirty="0" smtClean="0"/>
              <a:t>: </a:t>
            </a:r>
            <a:r>
              <a:rPr lang="en-US" sz="2000" dirty="0" err="1" smtClean="0"/>
              <a:t>piv</a:t>
            </a:r>
            <a:r>
              <a:rPr lang="en-US" sz="2000" dirty="0" smtClean="0"/>
              <a:t>(r</a:t>
            </a:r>
            <a:r>
              <a:rPr lang="en-US" sz="2000" dirty="0"/>
              <a:t>) = </a:t>
            </a:r>
            <a:r>
              <a:rPr lang="en-US" sz="2000" dirty="0" smtClean="0"/>
              <a:t>{g</a:t>
            </a:r>
            <a:r>
              <a:rPr lang="en-US" sz="2000" baseline="-25000" dirty="0" smtClean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}.</a:t>
            </a:r>
          </a:p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/>
              <a:t>We can select another q-gram in 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as the pivotal substitution of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.</a:t>
            </a:r>
          </a:p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/>
              <a:t>Then, we </a:t>
            </a:r>
            <a:r>
              <a:rPr lang="en-US" sz="2000" dirty="0"/>
              <a:t>actually </a:t>
            </a:r>
            <a:r>
              <a:rPr lang="en-US" sz="2000" dirty="0" smtClean="0"/>
              <a:t>have another pivotal set {g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</a:t>
            </a:r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, g</a:t>
            </a:r>
            <a:r>
              <a:rPr lang="en-US" sz="2000" baseline="-25000" dirty="0"/>
              <a:t>3</a:t>
            </a:r>
            <a:r>
              <a:rPr lang="en-US" sz="2000" dirty="0" smtClean="0"/>
              <a:t>}.</a:t>
            </a:r>
            <a:endParaRPr lang="en-US" sz="2000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" y="4572000"/>
            <a:ext cx="8353425" cy="9818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/>
              <a:t>Example</a:t>
            </a:r>
            <a:r>
              <a:rPr lang="en-US" sz="2000" dirty="0" smtClean="0"/>
              <a:t>: s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is a single match candidate retrieved by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in </a:t>
            </a:r>
            <a:r>
              <a:rPr lang="en-US" sz="2000" dirty="0" err="1" smtClean="0"/>
              <a:t>piv</a:t>
            </a:r>
            <a:r>
              <a:rPr lang="en-US" sz="2000" dirty="0" smtClean="0"/>
              <a:t>(r).</a:t>
            </a:r>
          </a:p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/>
              <a:t>However,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’s pivotal substitution 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is not in 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). So s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 is pruned.</a:t>
            </a:r>
            <a:endParaRPr lang="en-US" sz="2000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8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Everywhere!</a:t>
            </a:r>
            <a:endParaRPr lang="en-AU" dirty="0"/>
          </a:p>
        </p:txBody>
      </p:sp>
      <p:pic>
        <p:nvPicPr>
          <p:cNvPr id="1026" name="Picture 2" descr="C:\Users\Fei\Documents\newstyleofit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653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Match Filter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2550"/>
            <a:ext cx="7086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572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3093" y="4431268"/>
            <a:ext cx="56938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latin typeface="+mn-ea"/>
                <a:cs typeface="+mn-cs"/>
              </a:rPr>
              <a:t>i</a:t>
            </a: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- 1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431268"/>
            <a:ext cx="89639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latin typeface="+mn-ea"/>
                <a:cs typeface="+mn-cs"/>
              </a:rPr>
              <a:t>t</a:t>
            </a:r>
            <a:r>
              <a:rPr lang="en-US" altLang="zh-CN" dirty="0" smtClean="0">
                <a:latin typeface="+mn-ea"/>
                <a:cs typeface="+mn-cs"/>
              </a:rPr>
              <a:t> + 1 - i</a:t>
            </a: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</a:t>
            </a:r>
            <a:r>
              <a:rPr lang="en-US" dirty="0"/>
              <a:t>S</a:t>
            </a:r>
            <a:r>
              <a:rPr lang="en-US" dirty="0" smtClean="0"/>
              <a:t>imilarity </a:t>
            </a:r>
            <a:r>
              <a:rPr lang="en-US" dirty="0"/>
              <a:t>S</a:t>
            </a:r>
            <a:r>
              <a:rPr lang="en-US" dirty="0" smtClean="0"/>
              <a:t>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98"/>
            <a:ext cx="8229600" cy="19535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Why do we need similarity search?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 in the real world could be dirty. (incomplete, noisy and inconsistent)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Try to understand the relation among data sets.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AU" sz="4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05200"/>
            <a:ext cx="8229600" cy="274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Applications of string similarity search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Duplicate detection (i.e. </a:t>
            </a:r>
            <a:r>
              <a:rPr lang="en-US" sz="2400" dirty="0" err="1" smtClean="0"/>
              <a:t>TurnItIn</a:t>
            </a:r>
            <a:r>
              <a:rPr lang="en-US" sz="2400" dirty="0" smtClean="0"/>
              <a:t>).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Spelling check or auto typing correction (i.e. Microsoft Words).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Sequence alignment comparison in bioinformatics.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AU" sz="4200" dirty="0"/>
          </a:p>
        </p:txBody>
      </p:sp>
    </p:spTree>
    <p:extLst>
      <p:ext uri="{BB962C8B-B14F-4D97-AF65-F5344CB8AC3E}">
        <p14:creationId xmlns:p14="http://schemas.microsoft.com/office/powerpoint/2010/main" val="42442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Measurement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98"/>
            <a:ext cx="8229600" cy="32489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Edit distance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Minimum number of edit operation required to transform one string into the other.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Three types of edit operation: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insertion, deletion, and substitution.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Example</a:t>
            </a:r>
          </a:p>
          <a:p>
            <a:pPr lvl="1"/>
            <a:r>
              <a:rPr lang="en-AU" sz="2400" dirty="0"/>
              <a:t>s = “</a:t>
            </a:r>
            <a:r>
              <a:rPr lang="en-AU" sz="2400" dirty="0" err="1" smtClean="0"/>
              <a:t>datamining</a:t>
            </a:r>
            <a:r>
              <a:rPr lang="en-AU" sz="2400" dirty="0" smtClean="0"/>
              <a:t>” </a:t>
            </a:r>
            <a:r>
              <a:rPr lang="en-AU" sz="2400" dirty="0"/>
              <a:t>and r = “</a:t>
            </a:r>
            <a:r>
              <a:rPr lang="en-AU" sz="2400" dirty="0" err="1" smtClean="0"/>
              <a:t>datemnings</a:t>
            </a:r>
            <a:r>
              <a:rPr lang="en-AU" sz="2400" dirty="0" smtClean="0"/>
              <a:t>”</a:t>
            </a:r>
          </a:p>
          <a:p>
            <a:pPr lvl="1"/>
            <a:r>
              <a:rPr lang="en-US" sz="2400" dirty="0" smtClean="0"/>
              <a:t>To transform s into r: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88468"/>
            <a:ext cx="252287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Substitute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‘a’ with ‘e’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307568"/>
            <a:ext cx="132600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>
                <a:latin typeface="+mn-lt"/>
                <a:cs typeface="+mn-cs"/>
              </a:rPr>
              <a:t>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 Delete ‘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’</a:t>
            </a:r>
            <a:endParaRPr kumimoji="0" lang="en-US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9" y="5726668"/>
            <a:ext cx="211250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noProof="0" dirty="0" smtClean="0">
                <a:latin typeface="+mn-lt"/>
                <a:cs typeface="+mn-cs"/>
              </a:rPr>
              <a:t>3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 </a:t>
            </a:r>
            <a:r>
              <a:rPr lang="en-US" dirty="0" smtClean="0">
                <a:latin typeface="+mn-lt"/>
                <a:cs typeface="+mn-cs"/>
              </a:rPr>
              <a:t>Insert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‘s’ after ‘g’</a:t>
            </a:r>
          </a:p>
        </p:txBody>
      </p:sp>
    </p:spTree>
    <p:extLst>
      <p:ext uri="{BB962C8B-B14F-4D97-AF65-F5344CB8AC3E}">
        <p14:creationId xmlns:p14="http://schemas.microsoft.com/office/powerpoint/2010/main" val="38642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String Similarity Search</a:t>
            </a:r>
            <a:endParaRPr lang="en-US" sz="2800" dirty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33575"/>
            <a:ext cx="6953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3767" y="298259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Query string </a:t>
            </a:r>
          </a:p>
          <a:p>
            <a:r>
              <a:rPr lang="en-US" altLang="zh-CN" sz="2400" dirty="0"/>
              <a:t>r</a:t>
            </a:r>
            <a:r>
              <a:rPr lang="en-US" altLang="zh-CN" sz="2400" dirty="0" smtClean="0"/>
              <a:t> = “</a:t>
            </a:r>
            <a:r>
              <a:rPr lang="en-US" altLang="zh-CN" sz="2400" dirty="0" err="1" smtClean="0"/>
              <a:t>yotubecom</a:t>
            </a:r>
            <a:r>
              <a:rPr lang="en-US" altLang="zh-CN" sz="2400" dirty="0" smtClean="0"/>
              <a:t>” </a:t>
            </a:r>
            <a:r>
              <a:rPr lang="en-US" altLang="zh-CN" sz="2400" dirty="0" smtClean="0">
                <a:cs typeface="Times New Roman"/>
              </a:rPr>
              <a:t>and </a:t>
            </a:r>
            <a:r>
              <a:rPr lang="el-GR" altLang="zh-CN" sz="2400" dirty="0" smtClean="0">
                <a:cs typeface="Times New Roman"/>
              </a:rPr>
              <a:t>τ</a:t>
            </a:r>
            <a:r>
              <a:rPr lang="en-US" altLang="zh-CN" sz="2400" dirty="0" smtClean="0">
                <a:cs typeface="Times New Roman"/>
              </a:rPr>
              <a:t> = 2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" y="528017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i="1" dirty="0"/>
              <a:t>s</a:t>
            </a:r>
            <a:r>
              <a:rPr lang="en-US" altLang="zh-CN" sz="2800" i="1" dirty="0" smtClean="0"/>
              <a:t>tring dataset S</a:t>
            </a:r>
            <a:endParaRPr lang="zh-CN" altLang="en-US" sz="2400" i="1" dirty="0">
              <a:latin typeface="+mj-lt"/>
            </a:endParaRPr>
          </a:p>
        </p:txBody>
      </p:sp>
      <p:cxnSp>
        <p:nvCxnSpPr>
          <p:cNvPr id="8" name="直接箭头连接符 8"/>
          <p:cNvCxnSpPr/>
          <p:nvPr/>
        </p:nvCxnSpPr>
        <p:spPr>
          <a:xfrm flipH="1">
            <a:off x="3124200" y="3198436"/>
            <a:ext cx="924662" cy="1230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4390266" y="4618884"/>
            <a:ext cx="3352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i="1" dirty="0" smtClean="0"/>
              <a:t>          </a:t>
            </a:r>
            <a:r>
              <a:rPr lang="en-US" altLang="zh-CN" sz="2400" i="1" dirty="0" err="1" smtClean="0"/>
              <a:t>ed</a:t>
            </a:r>
            <a:r>
              <a:rPr lang="en-US" altLang="zh-CN" sz="2400" i="1" dirty="0" smtClean="0"/>
              <a:t>(s, r) &lt;= 2</a:t>
            </a:r>
          </a:p>
          <a:p>
            <a:r>
              <a:rPr lang="en-US" altLang="zh-CN" i="1" dirty="0" smtClean="0">
                <a:latin typeface="+mn-ea"/>
              </a:rPr>
              <a:t>Output “</a:t>
            </a:r>
            <a:r>
              <a:rPr lang="en-US" altLang="zh-CN" i="1" dirty="0" err="1" smtClean="0">
                <a:latin typeface="+mn-ea"/>
              </a:rPr>
              <a:t>youtbecom</a:t>
            </a:r>
            <a:r>
              <a:rPr lang="en-US" altLang="zh-CN" i="1" dirty="0" smtClean="0">
                <a:latin typeface="+mn-ea"/>
              </a:rPr>
              <a:t>” as a result</a:t>
            </a:r>
            <a:endParaRPr lang="zh-CN" altLang="en-US" i="1" dirty="0">
              <a:latin typeface="+mn-ea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15057"/>
            <a:ext cx="1876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098"/>
                <a:ext cx="8229600" cy="1420102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/>
                  <a:t>Time complexity for validating edit distance with threshold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altLang="zh-CN" sz="2800" i="1">
                            <a:latin typeface="Cambria Math"/>
                          </a:rPr>
                          <m:t>τ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>
                  <a:buFont typeface="Arial" pitchFamily="34" charset="0"/>
                  <a:buChar char="•"/>
                </a:pPr>
                <a:endParaRPr lang="en-AU" sz="2400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098"/>
                <a:ext cx="8229600" cy="1420102"/>
              </a:xfrm>
              <a:blipFill rotWithShape="1">
                <a:blip r:embed="rId2"/>
                <a:stretch>
                  <a:fillRect l="-1259" t="-4292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3400" y="2667000"/>
                <a:ext cx="8229600" cy="2133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1400" kern="1200" baseline="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endParaRPr lang="en-US" sz="28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/>
                  <a:t>Navïe Method</a:t>
                </a:r>
              </a:p>
              <a:p>
                <a:pPr lvl="1"/>
                <a:r>
                  <a:rPr lang="en-US" altLang="zh-CN" sz="2400" dirty="0"/>
                  <a:t>Time </a:t>
                </a:r>
                <a:r>
                  <a:rPr lang="en-US" altLang="zh-CN" sz="2400" dirty="0" smtClean="0"/>
                  <a:t>complexity </a:t>
                </a:r>
                <a:r>
                  <a:rPr lang="en-US" altLang="zh-CN" sz="2400" dirty="0"/>
                  <a:t>for each query</a:t>
                </a:r>
                <a:endParaRPr lang="en-US" altLang="zh-CN" sz="2400" dirty="0" smtClean="0"/>
              </a:p>
              <a:p>
                <a:pPr marL="1371600" lvl="3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dirty="0">
                          <a:latin typeface="Cambria Math"/>
                        </a:rPr>
                        <m:t> </m:t>
                      </m:r>
                      <m:r>
                        <a:rPr lang="en-US" altLang="zh-CN" sz="240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400" i="1" smtClean="0">
                              <a:latin typeface="Cambria Math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altLang="zh-CN" sz="2400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l-GR" altLang="zh-CN" sz="2400" i="1">
                              <a:latin typeface="Cambria Math"/>
                            </a:rPr>
                            <m:t>τ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67000"/>
                <a:ext cx="8229600" cy="2133600"/>
              </a:xfrm>
              <a:prstGeom prst="rect">
                <a:avLst/>
              </a:prstGeom>
              <a:blipFill rotWithShape="1"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3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Filter-and-Verification Framework</a:t>
            </a:r>
            <a:endParaRPr lang="en-AU" dirty="0"/>
          </a:p>
        </p:txBody>
      </p:sp>
      <p:sp>
        <p:nvSpPr>
          <p:cNvPr id="4" name="TextBox 9"/>
          <p:cNvSpPr txBox="1"/>
          <p:nvPr/>
        </p:nvSpPr>
        <p:spPr>
          <a:xfrm>
            <a:off x="998542" y="1667433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Dataset </a:t>
            </a:r>
            <a:r>
              <a:rPr lang="en-US" altLang="zh-CN" sz="2000" b="1" i="1" dirty="0"/>
              <a:t>S</a:t>
            </a:r>
            <a:endParaRPr lang="zh-CN" altLang="en-US" sz="2000" b="1" i="1" dirty="0"/>
          </a:p>
        </p:txBody>
      </p:sp>
      <p:sp>
        <p:nvSpPr>
          <p:cNvPr id="5" name="矩形 16"/>
          <p:cNvSpPr/>
          <p:nvPr/>
        </p:nvSpPr>
        <p:spPr>
          <a:xfrm>
            <a:off x="533400" y="2658033"/>
            <a:ext cx="2209800" cy="972108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i="1" dirty="0" smtClean="0">
                <a:solidFill>
                  <a:schemeClr val="tx1"/>
                </a:solidFill>
              </a:rPr>
              <a:t>Index built on signatures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633142" y="2067543"/>
            <a:ext cx="10316" cy="5904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/>
        </p:nvSpPr>
        <p:spPr>
          <a:xfrm>
            <a:off x="4653091" y="149815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Query string </a:t>
            </a:r>
            <a:r>
              <a:rPr lang="en-US" altLang="zh-CN" b="1" i="1" dirty="0"/>
              <a:t>r</a:t>
            </a:r>
            <a:endParaRPr lang="zh-CN" altLang="en-US" sz="2000" b="1" i="1" dirty="0"/>
          </a:p>
        </p:txBody>
      </p:sp>
      <p:cxnSp>
        <p:nvCxnSpPr>
          <p:cNvPr id="16" name="直接箭头连接符 5"/>
          <p:cNvCxnSpPr>
            <a:stCxn id="5" idx="3"/>
            <a:endCxn id="21" idx="1"/>
          </p:cNvCxnSpPr>
          <p:nvPr/>
        </p:nvCxnSpPr>
        <p:spPr>
          <a:xfrm>
            <a:off x="2743200" y="3144087"/>
            <a:ext cx="1719658" cy="5852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/>
          <p:nvPr/>
        </p:nvSpPr>
        <p:spPr>
          <a:xfrm>
            <a:off x="4027498" y="4318953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Validation</a:t>
            </a:r>
            <a:endParaRPr lang="zh-CN" altLang="en-US" sz="2000" b="1" i="1" dirty="0"/>
          </a:p>
        </p:txBody>
      </p:sp>
      <p:sp>
        <p:nvSpPr>
          <p:cNvPr id="21" name="矩形 16"/>
          <p:cNvSpPr/>
          <p:nvPr/>
        </p:nvSpPr>
        <p:spPr>
          <a:xfrm>
            <a:off x="4462858" y="3439083"/>
            <a:ext cx="1928417" cy="580467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i="1" dirty="0" smtClean="0">
                <a:solidFill>
                  <a:schemeClr val="tx1"/>
                </a:solidFill>
              </a:rPr>
              <a:t>Candidates</a:t>
            </a:r>
          </a:p>
        </p:txBody>
      </p:sp>
      <p:cxnSp>
        <p:nvCxnSpPr>
          <p:cNvPr id="22" name="直接箭头连接符 5"/>
          <p:cNvCxnSpPr>
            <a:stCxn id="35" idx="1"/>
            <a:endCxn id="5" idx="3"/>
          </p:cNvCxnSpPr>
          <p:nvPr/>
        </p:nvCxnSpPr>
        <p:spPr>
          <a:xfrm flipH="1">
            <a:off x="2743200" y="2475762"/>
            <a:ext cx="1766886" cy="6683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5"/>
          <p:cNvCxnSpPr>
            <a:stCxn id="21" idx="2"/>
            <a:endCxn id="27" idx="0"/>
          </p:cNvCxnSpPr>
          <p:nvPr/>
        </p:nvCxnSpPr>
        <p:spPr>
          <a:xfrm>
            <a:off x="5427067" y="4019550"/>
            <a:ext cx="23614" cy="96472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/>
          <p:cNvSpPr txBox="1"/>
          <p:nvPr/>
        </p:nvSpPr>
        <p:spPr>
          <a:xfrm>
            <a:off x="4973627" y="498427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Results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6781800" y="2171978"/>
            <a:ext cx="609600" cy="1458163"/>
          </a:xfrm>
          <a:prstGeom prst="rightBrace">
            <a:avLst/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矩形 16"/>
          <p:cNvSpPr/>
          <p:nvPr/>
        </p:nvSpPr>
        <p:spPr>
          <a:xfrm>
            <a:off x="4510086" y="2171978"/>
            <a:ext cx="1881189" cy="607567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i="1" dirty="0">
                <a:solidFill>
                  <a:schemeClr val="tx1"/>
                </a:solidFill>
              </a:rPr>
              <a:t>S</a:t>
            </a:r>
            <a:r>
              <a:rPr lang="en-US" altLang="zh-CN" sz="2400" b="1" i="1" dirty="0" smtClean="0">
                <a:solidFill>
                  <a:schemeClr val="tx1"/>
                </a:solidFill>
              </a:rPr>
              <a:t>ignatures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3048000" y="295942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Query Index</a:t>
            </a:r>
            <a:endParaRPr lang="zh-CN" altLang="en-US" sz="2000" b="1" i="1" dirty="0"/>
          </a:p>
        </p:txBody>
      </p:sp>
      <p:cxnSp>
        <p:nvCxnSpPr>
          <p:cNvPr id="45" name="直接箭头连接符 5"/>
          <p:cNvCxnSpPr>
            <a:stCxn id="11" idx="2"/>
            <a:endCxn id="35" idx="0"/>
          </p:cNvCxnSpPr>
          <p:nvPr/>
        </p:nvCxnSpPr>
        <p:spPr>
          <a:xfrm flipH="1">
            <a:off x="5450681" y="1867488"/>
            <a:ext cx="65" cy="3044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>
            <a:off x="6781800" y="3654650"/>
            <a:ext cx="609600" cy="1458163"/>
          </a:xfrm>
          <a:prstGeom prst="rightBrace">
            <a:avLst/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TextBox 9"/>
          <p:cNvSpPr txBox="1"/>
          <p:nvPr/>
        </p:nvSpPr>
        <p:spPr>
          <a:xfrm>
            <a:off x="7467600" y="270100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Filter</a:t>
            </a:r>
            <a:endParaRPr lang="zh-CN" altLang="en-US" sz="2000" b="1" i="1" dirty="0"/>
          </a:p>
        </p:txBody>
      </p:sp>
      <p:sp>
        <p:nvSpPr>
          <p:cNvPr id="52" name="TextBox 9"/>
          <p:cNvSpPr txBox="1"/>
          <p:nvPr/>
        </p:nvSpPr>
        <p:spPr>
          <a:xfrm>
            <a:off x="7620000" y="4199065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Verification</a:t>
            </a:r>
            <a:endParaRPr lang="zh-CN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7484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9" grpId="0"/>
      <p:bldP spid="21" grpId="0" animBg="1"/>
      <p:bldP spid="27" grpId="0"/>
      <p:bldP spid="32" grpId="0" animBg="1"/>
      <p:bldP spid="35" grpId="0" animBg="1"/>
      <p:bldP spid="44" grpId="0"/>
      <p:bldP spid="50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Signature: Q-Gram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5344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Q-gram</a:t>
            </a:r>
            <a:r>
              <a:rPr lang="en-US" altLang="zh-CN" sz="2800" dirty="0"/>
              <a:t>: A sequence of q characters of the original </a:t>
            </a:r>
            <a:r>
              <a:rPr lang="en-US" altLang="zh-CN" sz="2800" dirty="0" smtClean="0"/>
              <a:t>string.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Example for q=3</a:t>
            </a:r>
          </a:p>
          <a:p>
            <a:pPr lvl="2"/>
            <a:r>
              <a:rPr lang="en-US" sz="2000" dirty="0" smtClean="0"/>
              <a:t>vacation : </a:t>
            </a:r>
            <a:r>
              <a:rPr lang="en-US" sz="2000" dirty="0" err="1" smtClean="0"/>
              <a:t>vac</a:t>
            </a:r>
            <a:r>
              <a:rPr lang="en-US" sz="2000" dirty="0" smtClean="0"/>
              <a:t>, </a:t>
            </a:r>
            <a:r>
              <a:rPr lang="en-US" sz="2000" dirty="0" err="1" smtClean="0"/>
              <a:t>aca</a:t>
            </a:r>
            <a:r>
              <a:rPr lang="en-US" sz="2000" dirty="0" smtClean="0"/>
              <a:t>, cat, </a:t>
            </a:r>
            <a:r>
              <a:rPr lang="en-US" sz="2000" dirty="0" err="1" smtClean="0"/>
              <a:t>ati</a:t>
            </a:r>
            <a:r>
              <a:rPr lang="en-US" sz="2000" dirty="0" smtClean="0"/>
              <a:t>, </a:t>
            </a:r>
            <a:r>
              <a:rPr lang="en-US" sz="2000" dirty="0" err="1" smtClean="0"/>
              <a:t>tio</a:t>
            </a:r>
            <a:r>
              <a:rPr lang="en-US" sz="2000" dirty="0" smtClean="0"/>
              <a:t>, ion.</a:t>
            </a:r>
          </a:p>
          <a:p>
            <a:pPr lvl="2"/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6106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Q-gram</a:t>
            </a:r>
            <a:r>
              <a:rPr lang="en-US" altLang="zh-CN" sz="2800" dirty="0" smtClean="0"/>
              <a:t> is first proposed as a signature scheme by </a:t>
            </a:r>
            <a:r>
              <a:rPr lang="en-US" altLang="zh-CN" sz="2800" dirty="0" err="1" smtClean="0"/>
              <a:t>Gravano</a:t>
            </a:r>
            <a:r>
              <a:rPr lang="en-US" altLang="zh-CN" sz="2800" dirty="0" smtClean="0"/>
              <a:t> in 2001.</a:t>
            </a:r>
          </a:p>
          <a:p>
            <a:pPr marL="0" indent="0"/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876800"/>
            <a:ext cx="7763664" cy="7355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57200" lvl="2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cs typeface="Microsoft Sans Serif" pitchFamily="34" charset="0"/>
              </a:rPr>
              <a:t>Similar strings have many common q-grams.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Powerpoint Template - ENG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ENG</Template>
  <TotalTime>50703</TotalTime>
  <Words>1432</Words>
  <Application>Microsoft Office PowerPoint</Application>
  <PresentationFormat>全屏显示(4:3)</PresentationFormat>
  <Paragraphs>239</Paragraphs>
  <Slides>30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Powerpoint Template - ENG</vt:lpstr>
      <vt:lpstr>PowerPoint 演示文稿</vt:lpstr>
      <vt:lpstr>Outline</vt:lpstr>
      <vt:lpstr>Strings Everywhere!</vt:lpstr>
      <vt:lpstr>String Similarity Search</vt:lpstr>
      <vt:lpstr>Similarity Measurement</vt:lpstr>
      <vt:lpstr>Problem Definition</vt:lpstr>
      <vt:lpstr>Challenge</vt:lpstr>
      <vt:lpstr>Filter-and-Verification Framework</vt:lpstr>
      <vt:lpstr>Signature: Q-Gram</vt:lpstr>
      <vt:lpstr>Related work: Pivotal Prefix</vt:lpstr>
      <vt:lpstr>Related work: Pivotal Prefix</vt:lpstr>
      <vt:lpstr>Our Approach</vt:lpstr>
      <vt:lpstr>Advantages of Our Approach</vt:lpstr>
      <vt:lpstr>Cross Pivotal Filter  </vt:lpstr>
      <vt:lpstr>Comparison of pruning power</vt:lpstr>
      <vt:lpstr>Cross Pivotal Filter</vt:lpstr>
      <vt:lpstr>Overflow of our approach</vt:lpstr>
      <vt:lpstr>MinOrder Based Pivotal Selection</vt:lpstr>
      <vt:lpstr>Single Match Candidate:  </vt:lpstr>
      <vt:lpstr>Single Match Candidates  </vt:lpstr>
      <vt:lpstr>Experimental study </vt:lpstr>
      <vt:lpstr>Experiment-Candidate Number </vt:lpstr>
      <vt:lpstr>Experiment-Processing Time </vt:lpstr>
      <vt:lpstr>Evaluation of Proposed Advanced Filters</vt:lpstr>
      <vt:lpstr>Experiment – Candidate Number</vt:lpstr>
      <vt:lpstr>Experiment – Processing Time </vt:lpstr>
      <vt:lpstr>PowerPoint 演示文稿</vt:lpstr>
      <vt:lpstr>Pivotal Substitution Filter</vt:lpstr>
      <vt:lpstr>Pivotal Substitution Filter</vt:lpstr>
      <vt:lpstr>Position Match Filter</vt:lpstr>
    </vt:vector>
  </TitlesOfParts>
  <Company>University of New South Wales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Hall</dc:creator>
  <cp:lastModifiedBy>Matthew</cp:lastModifiedBy>
  <cp:revision>1008</cp:revision>
  <dcterms:created xsi:type="dcterms:W3CDTF">2011-09-09T04:59:58Z</dcterms:created>
  <dcterms:modified xsi:type="dcterms:W3CDTF">2015-04-21T08:14:06Z</dcterms:modified>
</cp:coreProperties>
</file>